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6"/>
  </p:notesMasterIdLst>
  <p:handoutMasterIdLst>
    <p:handoutMasterId r:id="rId17"/>
  </p:handoutMasterIdLst>
  <p:sldIdLst>
    <p:sldId id="256" r:id="rId2"/>
    <p:sldId id="257" r:id="rId3"/>
    <p:sldId id="258" r:id="rId4"/>
    <p:sldId id="259" r:id="rId5"/>
    <p:sldId id="268" r:id="rId6"/>
    <p:sldId id="260" r:id="rId7"/>
    <p:sldId id="261" r:id="rId8"/>
    <p:sldId id="269" r:id="rId9"/>
    <p:sldId id="262" r:id="rId10"/>
    <p:sldId id="263" r:id="rId11"/>
    <p:sldId id="264" r:id="rId12"/>
    <p:sldId id="265" r:id="rId13"/>
    <p:sldId id="266" r:id="rId14"/>
    <p:sldId id="267"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outlineViewPr>
    <p:cViewPr>
      <p:scale>
        <a:sx n="33" d="100"/>
        <a:sy n="33" d="100"/>
      </p:scale>
      <p:origin x="0" y="-7956"/>
    </p:cViewPr>
  </p:outlineViewPr>
  <p:notesTextViewPr>
    <p:cViewPr>
      <p:scale>
        <a:sx n="1" d="1"/>
        <a:sy n="1" d="1"/>
      </p:scale>
      <p:origin x="0" y="0"/>
    </p:cViewPr>
  </p:notesTextViewPr>
  <p:sorterViewPr>
    <p:cViewPr>
      <p:scale>
        <a:sx n="120" d="100"/>
        <a:sy n="120" d="100"/>
      </p:scale>
      <p:origin x="0" y="0"/>
    </p:cViewPr>
  </p:sorterViewPr>
  <p:notesViewPr>
    <p:cSldViewPr snapToGrid="0">
      <p:cViewPr varScale="1">
        <p:scale>
          <a:sx n="76" d="100"/>
          <a:sy n="76" d="100"/>
        </p:scale>
        <p:origin x="323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4469DE-DDF8-7B47-9985-10A26A0E106D}"/>
              </a:ext>
            </a:extLst>
          </p:cNvPr>
          <p:cNvSpPr>
            <a:spLocks noGrp="1"/>
          </p:cNvSpPr>
          <p:nvPr>
            <p:ph type="hdr" sz="quarter"/>
          </p:nvPr>
        </p:nvSpPr>
        <p:spPr>
          <a:xfrm>
            <a:off x="0" y="0"/>
            <a:ext cx="3170357" cy="480547"/>
          </a:xfrm>
          <a:prstGeom prst="rect">
            <a:avLst/>
          </a:prstGeom>
        </p:spPr>
        <p:txBody>
          <a:bodyPr vert="horz" lIns="93794" tIns="46896" rIns="93794" bIns="46896" rtlCol="0"/>
          <a:lstStyle>
            <a:lvl1pPr algn="l">
              <a:defRPr sz="1200"/>
            </a:lvl1pPr>
          </a:lstStyle>
          <a:p>
            <a:r>
              <a:rPr lang="en-US" sz="1000">
                <a:latin typeface="Arial" panose="020B0604020202020204" pitchFamily="34" charset="0"/>
                <a:cs typeface="Arial" panose="020B0604020202020204" pitchFamily="34" charset="0"/>
              </a:rPr>
              <a:t>Fall 2022 Gospel Meeting</a:t>
            </a:r>
          </a:p>
        </p:txBody>
      </p:sp>
      <p:sp>
        <p:nvSpPr>
          <p:cNvPr id="3" name="Date Placeholder 2">
            <a:extLst>
              <a:ext uri="{FF2B5EF4-FFF2-40B4-BE49-F238E27FC236}">
                <a16:creationId xmlns:a16="http://schemas.microsoft.com/office/drawing/2014/main" id="{E9A8167C-FE06-F41B-D7FB-F68C3996109B}"/>
              </a:ext>
            </a:extLst>
          </p:cNvPr>
          <p:cNvSpPr>
            <a:spLocks noGrp="1"/>
          </p:cNvSpPr>
          <p:nvPr>
            <p:ph type="dt" sz="quarter" idx="1"/>
          </p:nvPr>
        </p:nvSpPr>
        <p:spPr>
          <a:xfrm>
            <a:off x="4143210" y="0"/>
            <a:ext cx="3170357" cy="480547"/>
          </a:xfrm>
          <a:prstGeom prst="rect">
            <a:avLst/>
          </a:prstGeom>
        </p:spPr>
        <p:txBody>
          <a:bodyPr vert="horz" lIns="93794" tIns="46896" rIns="93794" bIns="46896" rtlCol="0"/>
          <a:lstStyle>
            <a:lvl1pPr algn="r">
              <a:defRPr sz="1200"/>
            </a:lvl1pPr>
          </a:lstStyle>
          <a:p>
            <a:r>
              <a:rPr lang="en-US" sz="1000">
                <a:latin typeface="Arial" panose="020B0604020202020204" pitchFamily="34" charset="0"/>
                <a:cs typeface="Arial" panose="020B0604020202020204" pitchFamily="34" charset="0"/>
              </a:rPr>
              <a:t>10/25/2022 pm</a:t>
            </a:r>
          </a:p>
        </p:txBody>
      </p:sp>
      <p:sp>
        <p:nvSpPr>
          <p:cNvPr id="4" name="Footer Placeholder 3">
            <a:extLst>
              <a:ext uri="{FF2B5EF4-FFF2-40B4-BE49-F238E27FC236}">
                <a16:creationId xmlns:a16="http://schemas.microsoft.com/office/drawing/2014/main" id="{1EB30620-1A67-06A6-6647-17DA4A774522}"/>
              </a:ext>
            </a:extLst>
          </p:cNvPr>
          <p:cNvSpPr>
            <a:spLocks noGrp="1"/>
          </p:cNvSpPr>
          <p:nvPr>
            <p:ph type="ftr" sz="quarter" idx="2"/>
          </p:nvPr>
        </p:nvSpPr>
        <p:spPr>
          <a:xfrm>
            <a:off x="0" y="9120654"/>
            <a:ext cx="3170357" cy="480547"/>
          </a:xfrm>
          <a:prstGeom prst="rect">
            <a:avLst/>
          </a:prstGeom>
        </p:spPr>
        <p:txBody>
          <a:bodyPr vert="horz" lIns="93794" tIns="46896" rIns="93794" bIns="46896"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a:extLst>
              <a:ext uri="{FF2B5EF4-FFF2-40B4-BE49-F238E27FC236}">
                <a16:creationId xmlns:a16="http://schemas.microsoft.com/office/drawing/2014/main" id="{BD59D6D4-8685-5A24-37FC-AAC46225EE40}"/>
              </a:ext>
            </a:extLst>
          </p:cNvPr>
          <p:cNvSpPr>
            <a:spLocks noGrp="1"/>
          </p:cNvSpPr>
          <p:nvPr>
            <p:ph type="sldNum" sz="quarter" idx="3"/>
          </p:nvPr>
        </p:nvSpPr>
        <p:spPr>
          <a:xfrm>
            <a:off x="4143210" y="9120654"/>
            <a:ext cx="3170357" cy="480547"/>
          </a:xfrm>
          <a:prstGeom prst="rect">
            <a:avLst/>
          </a:prstGeom>
        </p:spPr>
        <p:txBody>
          <a:bodyPr vert="horz" lIns="93794" tIns="46896" rIns="93794" bIns="46896" rtlCol="0" anchor="b"/>
          <a:lstStyle>
            <a:lvl1pPr algn="r">
              <a:defRPr sz="1200"/>
            </a:lvl1pPr>
          </a:lstStyle>
          <a:p>
            <a:fld id="{839D7C72-C25C-4C0F-A1AA-CFDB6209D4F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7801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4" tIns="48327" rIns="96654" bIns="48327" rtlCol="0"/>
          <a:lstStyle>
            <a:lvl1pPr algn="l">
              <a:defRPr sz="1200"/>
            </a:lvl1pPr>
          </a:lstStyle>
          <a:p>
            <a:r>
              <a:rPr lang="en-US"/>
              <a:t>Fall 2022 Gospel Meeting</a:t>
            </a:r>
          </a:p>
        </p:txBody>
      </p:sp>
      <p:sp>
        <p:nvSpPr>
          <p:cNvPr id="3" name="Date Placeholder 2"/>
          <p:cNvSpPr>
            <a:spLocks noGrp="1"/>
          </p:cNvSpPr>
          <p:nvPr>
            <p:ph type="dt" idx="1"/>
          </p:nvPr>
        </p:nvSpPr>
        <p:spPr>
          <a:xfrm>
            <a:off x="4143587" y="0"/>
            <a:ext cx="3169920" cy="481727"/>
          </a:xfrm>
          <a:prstGeom prst="rect">
            <a:avLst/>
          </a:prstGeom>
        </p:spPr>
        <p:txBody>
          <a:bodyPr vert="horz" lIns="96654" tIns="48327" rIns="96654" bIns="48327" rtlCol="0"/>
          <a:lstStyle>
            <a:lvl1pPr algn="r">
              <a:defRPr sz="1200"/>
            </a:lvl1pPr>
          </a:lstStyle>
          <a:p>
            <a:r>
              <a:rPr lang="en-US"/>
              <a:t>10/25/2022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4" tIns="48327" rIns="96654" bIns="48327" rtlCol="0" anchor="ctr"/>
          <a:lstStyle/>
          <a:p>
            <a:endParaRPr lang="en-US"/>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4" tIns="48327" rIns="96654"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4" tIns="48327" rIns="96654" bIns="48327"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4" tIns="48327" rIns="96654" bIns="48327" rtlCol="0" anchor="b"/>
          <a:lstStyle>
            <a:lvl1pPr algn="r">
              <a:defRPr sz="1200"/>
            </a:lvl1pPr>
          </a:lstStyle>
          <a:p>
            <a:fld id="{8BD1D369-FBC5-45E9-BB86-2ADD29006338}" type="slidenum">
              <a:rPr lang="en-US" smtClean="0"/>
              <a:t>‹#›</a:t>
            </a:fld>
            <a:endParaRPr lang="en-US"/>
          </a:p>
        </p:txBody>
      </p:sp>
    </p:spTree>
    <p:extLst>
      <p:ext uri="{BB962C8B-B14F-4D97-AF65-F5344CB8AC3E}">
        <p14:creationId xmlns:p14="http://schemas.microsoft.com/office/powerpoint/2010/main" val="172579803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BD1D369-FBC5-45E9-BB86-2ADD29006338}" type="slidenum">
              <a:rPr lang="en-US" smtClean="0"/>
              <a:t>1</a:t>
            </a:fld>
            <a:endParaRPr lang="en-US"/>
          </a:p>
        </p:txBody>
      </p:sp>
      <p:sp>
        <p:nvSpPr>
          <p:cNvPr id="5" name="Date Placeholder 4">
            <a:extLst>
              <a:ext uri="{FF2B5EF4-FFF2-40B4-BE49-F238E27FC236}">
                <a16:creationId xmlns:a16="http://schemas.microsoft.com/office/drawing/2014/main" id="{EC248CA5-EFB1-51CA-EF5B-9ACFE157CFD0}"/>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28309B64-8DDC-9A38-80C6-BECF6AA3501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8D54C9D-3BBF-66C4-1EE9-CF44462A28C5}"/>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290460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 1:16</a:t>
            </a:r>
          </a:p>
          <a:p>
            <a:r>
              <a:rPr lang="en-US" dirty="0"/>
              <a:t>For I am not ashamed of the gospel, for it is the power of God for salvation to everyone who believes, to the Jew first and also to the Greek.</a:t>
            </a:r>
          </a:p>
          <a:p>
            <a:endParaRPr lang="en-US" dirty="0"/>
          </a:p>
          <a:p>
            <a:r>
              <a:rPr lang="en-US" dirty="0"/>
              <a:t>Ps 1:1-3</a:t>
            </a:r>
          </a:p>
          <a:p>
            <a:r>
              <a:rPr lang="en-US" dirty="0"/>
              <a:t> How blessed is the man who does not walk in the counsel of the wicked, Nor stand in the path of sinners, Nor sit in the seat of scoffers! 2 But his delight is in the law of the Lord, And in His law he meditates day and night. 3 He will be like a tree firmly planted by streams of water, Which yields its fruit in its season And its leaf does not wither; And in whatever he does, he prospers. </a:t>
            </a:r>
          </a:p>
          <a:p>
            <a:r>
              <a:rPr lang="en-US" dirty="0"/>
              <a:t>“Delight” – our pleasure and/or desire.</a:t>
            </a:r>
          </a:p>
          <a:p>
            <a:r>
              <a:rPr lang="en-US" dirty="0"/>
              <a:t>“Meditate” – Joshua 1:8 – to ponder or to muse. Literally to mutter or murmur – i.e., keep repeating and thinking about. “he thinks of it; he endeavors to understand its meaning; he has pleasure in reflecting on it.” (Barnes' Notes) “ </a:t>
            </a:r>
          </a:p>
          <a:p>
            <a:r>
              <a:rPr lang="en-US" dirty="0"/>
              <a:t>“Meditation upon, is to reading the Word what digesting is to eating. Without the slow and lengthened process of digestion, food would not nourish the body: without meditation, the Word read will not nourish the soul.” </a:t>
            </a:r>
          </a:p>
          <a:p>
            <a:r>
              <a:rPr lang="en-US" dirty="0"/>
              <a:t>(Jamieson, </a:t>
            </a:r>
            <a:r>
              <a:rPr lang="en-US" dirty="0" err="1"/>
              <a:t>Fausset</a:t>
            </a:r>
            <a:r>
              <a:rPr lang="en-US" dirty="0"/>
              <a:t>, and Brown Commentary)</a:t>
            </a:r>
          </a:p>
          <a:p>
            <a:endParaRPr lang="en-US" dirty="0"/>
          </a:p>
          <a:p>
            <a:r>
              <a:rPr lang="en-US" dirty="0"/>
              <a:t>1 Peter 2:1-2 - Therefore, putting aside all malice and all deceit and hypocrisy and envy and all slander, 2 like newborn babies, long for the pure milk of the word, so that by it you may grow in respect to salvation</a:t>
            </a:r>
          </a:p>
          <a:p>
            <a:endParaRPr lang="en-US" dirty="0"/>
          </a:p>
          <a:p>
            <a:r>
              <a:rPr lang="en-US" dirty="0"/>
              <a:t>1 Tim 4:13 - Until I come, give attention to the public reading of Scripture, to exhortation and teaching</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10</a:t>
            </a:fld>
            <a:endParaRPr lang="en-US"/>
          </a:p>
        </p:txBody>
      </p:sp>
      <p:sp>
        <p:nvSpPr>
          <p:cNvPr id="5" name="Date Placeholder 4">
            <a:extLst>
              <a:ext uri="{FF2B5EF4-FFF2-40B4-BE49-F238E27FC236}">
                <a16:creationId xmlns:a16="http://schemas.microsoft.com/office/drawing/2014/main" id="{CB56E972-5430-B19B-07C1-37F0DA342D34}"/>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1096EFAC-FA00-8D57-9472-D1B89F0D87C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F98EFC2-3D2A-63E7-A3A7-1C63E7488CED}"/>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3009115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Luke 9:23-24</a:t>
            </a:r>
          </a:p>
          <a:p>
            <a:r>
              <a:rPr lang="en-US" dirty="0"/>
              <a:t>And He was saying to </a:t>
            </a:r>
            <a:r>
              <a:rPr lang="en-US" i="1" dirty="0"/>
              <a:t>them </a:t>
            </a:r>
            <a:r>
              <a:rPr lang="en-US" dirty="0"/>
              <a:t>all, "If anyone wishes to come after Me, let him deny himself, and take up his cross daily, and follow Me. </a:t>
            </a:r>
            <a:r>
              <a:rPr lang="en-US" b="1" baseline="30000" dirty="0"/>
              <a:t>24</a:t>
            </a:r>
            <a:r>
              <a:rPr lang="en-US" b="1" dirty="0"/>
              <a:t> </a:t>
            </a:r>
            <a:r>
              <a:rPr lang="en-US" dirty="0"/>
              <a:t>"For whoever wishes to save his life shall lose it, but whoever loses his life for My sake, he is the one who will save it. </a:t>
            </a:r>
          </a:p>
          <a:p>
            <a:r>
              <a:rPr lang="en-US" dirty="0"/>
              <a:t> </a:t>
            </a:r>
          </a:p>
          <a:p>
            <a:r>
              <a:rPr lang="en-US" dirty="0"/>
              <a:t>Titus 2:11-12</a:t>
            </a:r>
          </a:p>
          <a:p>
            <a:r>
              <a:rPr lang="en-US" dirty="0"/>
              <a:t>For the grace of God has appeared, bringing salvation to all men, </a:t>
            </a:r>
            <a:r>
              <a:rPr lang="en-US" b="1" baseline="30000" dirty="0"/>
              <a:t>12</a:t>
            </a:r>
            <a:r>
              <a:rPr lang="en-US" b="1" dirty="0"/>
              <a:t> </a:t>
            </a:r>
            <a:r>
              <a:rPr lang="en-US" dirty="0"/>
              <a:t>instructing us to deny ungodliness and worldly desires and to live sensibly, righteously and godly in the present age,</a:t>
            </a:r>
          </a:p>
          <a:p>
            <a:r>
              <a:rPr lang="en-US" dirty="0"/>
              <a:t> </a:t>
            </a:r>
          </a:p>
          <a:p>
            <a:r>
              <a:rPr lang="en-US" dirty="0"/>
              <a:t>Rom 12:1-2</a:t>
            </a:r>
          </a:p>
          <a:p>
            <a:r>
              <a:rPr lang="en-US" dirty="0"/>
              <a:t>I urge you therefore, brethren, by the mercies of God, to present your bodies a living and holy sacrifice, acceptable to God, </a:t>
            </a:r>
            <a:r>
              <a:rPr lang="en-US" i="1" dirty="0"/>
              <a:t>which is </a:t>
            </a:r>
            <a:r>
              <a:rPr lang="en-US" dirty="0"/>
              <a:t>your spiritual service of worship. </a:t>
            </a:r>
            <a:r>
              <a:rPr lang="en-US" b="1" baseline="30000" dirty="0"/>
              <a:t>2</a:t>
            </a:r>
            <a:r>
              <a:rPr lang="en-US" b="1" dirty="0"/>
              <a:t> </a:t>
            </a:r>
            <a:r>
              <a:rPr lang="en-US" dirty="0"/>
              <a:t>And do not be conformed to this world, but be transformed by the renewing of your mind, that you may prove what the will of God is, that which is good and acceptable and perfect. </a:t>
            </a:r>
          </a:p>
          <a:p>
            <a:r>
              <a:rPr lang="en-US" dirty="0"/>
              <a:t> </a:t>
            </a:r>
          </a:p>
          <a:p>
            <a:r>
              <a:rPr lang="en-US" dirty="0"/>
              <a:t>Col 3:5-8</a:t>
            </a:r>
          </a:p>
          <a:p>
            <a:r>
              <a:rPr lang="en-US" dirty="0"/>
              <a:t>Therefore </a:t>
            </a:r>
            <a:r>
              <a:rPr lang="en-US" b="1" baseline="30000" dirty="0"/>
              <a:t>1</a:t>
            </a:r>
            <a:r>
              <a:rPr lang="en-US" dirty="0"/>
              <a:t>consider </a:t>
            </a:r>
            <a:r>
              <a:rPr lang="en-US" b="1" baseline="30000" dirty="0" err="1"/>
              <a:t>b</a:t>
            </a:r>
            <a:r>
              <a:rPr lang="en-US" dirty="0" err="1"/>
              <a:t>the</a:t>
            </a:r>
            <a:r>
              <a:rPr lang="en-US" dirty="0"/>
              <a:t> members of your earthly body as dead to </a:t>
            </a:r>
            <a:r>
              <a:rPr lang="en-US" b="1" baseline="30000" dirty="0"/>
              <a:t>2c</a:t>
            </a:r>
            <a:r>
              <a:rPr lang="en-US" dirty="0"/>
              <a:t>immorality, impurity, passion, evil desire, and greed, which </a:t>
            </a:r>
            <a:r>
              <a:rPr lang="en-US" b="1" baseline="30000" dirty="0"/>
              <a:t>3</a:t>
            </a:r>
            <a:r>
              <a:rPr lang="en-US" dirty="0"/>
              <a:t>amounts to idolatry. </a:t>
            </a:r>
            <a:r>
              <a:rPr lang="en-US" b="1" baseline="30000" dirty="0"/>
              <a:t>6</a:t>
            </a:r>
            <a:r>
              <a:rPr lang="en-US" b="1" dirty="0"/>
              <a:t> </a:t>
            </a:r>
            <a:r>
              <a:rPr lang="en-US" dirty="0"/>
              <a:t>For it is because of these things that </a:t>
            </a:r>
            <a:r>
              <a:rPr lang="en-US" b="1" baseline="30000" dirty="0" err="1"/>
              <a:t>a</a:t>
            </a:r>
            <a:r>
              <a:rPr lang="en-US" dirty="0" err="1"/>
              <a:t>the</a:t>
            </a:r>
            <a:r>
              <a:rPr lang="en-US" dirty="0"/>
              <a:t> wrath of God will come </a:t>
            </a:r>
            <a:r>
              <a:rPr lang="en-US" b="1" baseline="30000" dirty="0"/>
              <a:t>1</a:t>
            </a:r>
            <a:r>
              <a:rPr lang="en-US" dirty="0"/>
              <a:t>upon the sons of disobedience, </a:t>
            </a:r>
            <a:r>
              <a:rPr lang="en-US" b="1" baseline="30000" dirty="0"/>
              <a:t>7</a:t>
            </a:r>
            <a:r>
              <a:rPr lang="en-US" b="1" dirty="0"/>
              <a:t> </a:t>
            </a:r>
            <a:r>
              <a:rPr lang="en-US" dirty="0"/>
              <a:t>and </a:t>
            </a:r>
            <a:r>
              <a:rPr lang="en-US" b="1" baseline="30000" dirty="0" err="1"/>
              <a:t>a</a:t>
            </a:r>
            <a:r>
              <a:rPr lang="en-US" dirty="0" err="1"/>
              <a:t>in</a:t>
            </a:r>
            <a:r>
              <a:rPr lang="en-US" dirty="0"/>
              <a:t> them you also once walked, when you were living </a:t>
            </a:r>
            <a:r>
              <a:rPr lang="en-US" b="1" baseline="30000" dirty="0"/>
              <a:t>1</a:t>
            </a:r>
            <a:r>
              <a:rPr lang="en-US" dirty="0"/>
              <a:t>in them. </a:t>
            </a:r>
            <a:r>
              <a:rPr lang="en-US" b="1" baseline="30000" dirty="0"/>
              <a:t>8</a:t>
            </a:r>
            <a:r>
              <a:rPr lang="en-US" b="1" dirty="0"/>
              <a:t> </a:t>
            </a:r>
            <a:r>
              <a:rPr lang="en-US" dirty="0"/>
              <a:t>But now you also, </a:t>
            </a:r>
            <a:r>
              <a:rPr lang="en-US" b="1" baseline="30000" dirty="0" err="1"/>
              <a:t>a</a:t>
            </a:r>
            <a:r>
              <a:rPr lang="en-US" dirty="0" err="1"/>
              <a:t>put</a:t>
            </a:r>
            <a:r>
              <a:rPr lang="en-US" dirty="0"/>
              <a:t> them all aside: </a:t>
            </a:r>
            <a:r>
              <a:rPr lang="en-US" b="1" baseline="30000" dirty="0"/>
              <a:t>b</a:t>
            </a:r>
            <a:r>
              <a:rPr lang="en-US" dirty="0"/>
              <a:t>anger, wrath, malice, slander, </a:t>
            </a:r>
            <a:r>
              <a:rPr lang="en-US" i="1" dirty="0"/>
              <a:t>and </a:t>
            </a:r>
            <a:r>
              <a:rPr lang="en-US" b="1" baseline="30000" dirty="0" err="1"/>
              <a:t>c</a:t>
            </a:r>
            <a:r>
              <a:rPr lang="en-US" dirty="0" err="1"/>
              <a:t>abusive</a:t>
            </a:r>
            <a:r>
              <a:rPr lang="en-US" dirty="0"/>
              <a:t> speech from your mouth.</a:t>
            </a:r>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11</a:t>
            </a:fld>
            <a:endParaRPr lang="en-US"/>
          </a:p>
        </p:txBody>
      </p:sp>
      <p:sp>
        <p:nvSpPr>
          <p:cNvPr id="5" name="Date Placeholder 4">
            <a:extLst>
              <a:ext uri="{FF2B5EF4-FFF2-40B4-BE49-F238E27FC236}">
                <a16:creationId xmlns:a16="http://schemas.microsoft.com/office/drawing/2014/main" id="{56ED0676-271C-F29E-EF31-12F3A4090E03}"/>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65D95415-A7E3-62BC-FD60-6A7F2AA7532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F2F3929-0300-6C9B-2BDE-1D388E31AB0F}"/>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1255078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8BD1D369-FBC5-45E9-BB86-2ADD29006338}" type="slidenum">
              <a:rPr lang="en-US" smtClean="0"/>
              <a:t>12</a:t>
            </a:fld>
            <a:endParaRPr lang="en-US"/>
          </a:p>
        </p:txBody>
      </p:sp>
      <p:sp>
        <p:nvSpPr>
          <p:cNvPr id="5" name="Date Placeholder 4">
            <a:extLst>
              <a:ext uri="{FF2B5EF4-FFF2-40B4-BE49-F238E27FC236}">
                <a16:creationId xmlns:a16="http://schemas.microsoft.com/office/drawing/2014/main" id="{62A0E56F-6E5F-A043-2D6D-49E1BA99DE76}"/>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EE62BF34-42D7-131C-802B-3C784AD1D28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F24B4EA-6AE8-B11E-28E6-8D79F9676481}"/>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2930654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1 Peter 3:15</a:t>
            </a:r>
          </a:p>
          <a:p>
            <a:r>
              <a:rPr lang="en-US" dirty="0"/>
              <a:t>but sanctify Christ as Lord in your hearts, always being ready to make a defense to everyone who asks you to give an account for the hope that is in you, yet with gentleness and reverence</a:t>
            </a:r>
          </a:p>
          <a:p>
            <a:endParaRPr lang="en-US" dirty="0"/>
          </a:p>
          <a:p>
            <a:r>
              <a:rPr lang="en-US" dirty="0" err="1"/>
              <a:t>Eph</a:t>
            </a:r>
            <a:r>
              <a:rPr lang="en-US" dirty="0"/>
              <a:t> 5:15-18</a:t>
            </a:r>
          </a:p>
          <a:p>
            <a:r>
              <a:rPr lang="en-US" dirty="0"/>
              <a:t>Therefore be careful how you walk, not as unwise men but as wise, 16 making the most of your time, because the days are evil. 17 So then do not be foolish, but understand what the will of the Lord is. </a:t>
            </a:r>
          </a:p>
          <a:p>
            <a:endParaRPr lang="en-US" dirty="0"/>
          </a:p>
          <a:p>
            <a:r>
              <a:rPr lang="en-US" dirty="0"/>
              <a:t>Ps 90:7</a:t>
            </a:r>
          </a:p>
          <a:p>
            <a:r>
              <a:rPr lang="en-US" dirty="0"/>
              <a:t>So teach us to number our days, that we may present to Thee a heart of wisdom.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13</a:t>
            </a:fld>
            <a:endParaRPr lang="en-US"/>
          </a:p>
        </p:txBody>
      </p:sp>
      <p:sp>
        <p:nvSpPr>
          <p:cNvPr id="5" name="Date Placeholder 4">
            <a:extLst>
              <a:ext uri="{FF2B5EF4-FFF2-40B4-BE49-F238E27FC236}">
                <a16:creationId xmlns:a16="http://schemas.microsoft.com/office/drawing/2014/main" id="{DA73BF0A-7524-CACB-3B18-E2E57901A640}"/>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5C3B7D94-8A13-39FD-792B-BE9FBCC48AE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691A026-B73A-0692-E794-B9DFD4B81169}"/>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966023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14</a:t>
            </a:fld>
            <a:endParaRPr lang="en-US"/>
          </a:p>
        </p:txBody>
      </p:sp>
      <p:sp>
        <p:nvSpPr>
          <p:cNvPr id="5" name="Date Placeholder 4">
            <a:extLst>
              <a:ext uri="{FF2B5EF4-FFF2-40B4-BE49-F238E27FC236}">
                <a16:creationId xmlns:a16="http://schemas.microsoft.com/office/drawing/2014/main" id="{596E0870-7D11-9B76-DC53-D0F3B26222AE}"/>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ECBA7EC6-D19A-7636-B8BC-15C9429F673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FCE7C1F-6CFC-51C5-E04A-49A3B83C9FB6}"/>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4198341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Ezra 3:3-13</a:t>
            </a:r>
          </a:p>
          <a:p>
            <a:r>
              <a:rPr lang="en-US" dirty="0"/>
              <a:t>So they set up the altar on its foundation, for they were terrified because of the peoples of the lands; and they offered burnt offerings on it to the Lord, burnt offerings morning and evening. 4 They celebrated the Feast of Booths, as it is written, and offered the fixed number of burnt offerings daily, according to the ordinance, as each day required;</a:t>
            </a:r>
          </a:p>
          <a:p>
            <a:endParaRPr lang="en-US" dirty="0"/>
          </a:p>
          <a:p>
            <a:r>
              <a:rPr lang="en-US" dirty="0"/>
              <a:t>8 Now in the second year of their coming to the house of God at Jerusalem in the second month, Zerubbabel the son of </a:t>
            </a:r>
            <a:r>
              <a:rPr lang="en-US" dirty="0" err="1"/>
              <a:t>Shealtiel</a:t>
            </a:r>
            <a:r>
              <a:rPr lang="en-US" dirty="0"/>
              <a:t> and </a:t>
            </a:r>
            <a:r>
              <a:rPr lang="en-US" dirty="0" err="1"/>
              <a:t>Jeshua</a:t>
            </a:r>
            <a:r>
              <a:rPr lang="en-US" dirty="0"/>
              <a:t> the son of </a:t>
            </a:r>
            <a:r>
              <a:rPr lang="en-US" dirty="0" err="1"/>
              <a:t>Jozadak</a:t>
            </a:r>
            <a:r>
              <a:rPr lang="en-US" dirty="0"/>
              <a:t> and the rest of their brothers the priests and the Levites, and all who came from the captivity to Jerusalem, began the work and appointed the Levites from twenty years and older to oversee the work of the house of the Lord. 9 Then </a:t>
            </a:r>
            <a:r>
              <a:rPr lang="en-US" dirty="0" err="1"/>
              <a:t>Jeshua</a:t>
            </a:r>
            <a:r>
              <a:rPr lang="en-US" dirty="0"/>
              <a:t> with his sons and brothers stood united with </a:t>
            </a:r>
            <a:r>
              <a:rPr lang="en-US" dirty="0" err="1"/>
              <a:t>Kadmiel</a:t>
            </a:r>
            <a:r>
              <a:rPr lang="en-US" dirty="0"/>
              <a:t> and his sons, the sons of Judah and the sons of </a:t>
            </a:r>
            <a:r>
              <a:rPr lang="en-US" dirty="0" err="1"/>
              <a:t>Henadad</a:t>
            </a:r>
            <a:r>
              <a:rPr lang="en-US" dirty="0"/>
              <a:t> with their sons and brothers the Levites, to oversee the workmen in the temple of God. 10 Now when the builders had laid the foundation of the temple of the Lord, the priests stood in their apparel with trumpets, and the Levites, the sons of Asaph, with cymbals, to praise the Lord according to the directions of King David of Israel. 11 They sang, praising and giving thanks to the Lord, saying, "For He is good, for His lovingkindness is upon Israel forever." And all the people shouted with a great shout when they praised the Lord because the foundation of the house of the Lord was laid. </a:t>
            </a:r>
          </a:p>
          <a:p>
            <a:endParaRPr lang="en-US" dirty="0"/>
          </a:p>
          <a:p>
            <a:r>
              <a:rPr lang="en-US" dirty="0"/>
              <a:t>12 Yet many of the priests and Levites and heads of fathers' households, the old men who had seen the first temple, wept with a loud voice when the foundation of this house was laid before their eyes, while many shouted aloud for joy, 13 so that the people could not distinguish the sound of the shout of joy from the sound of the weeping of the people, for the people shouted with a loud shout, and the sound was heard far away.</a:t>
            </a:r>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2</a:t>
            </a:fld>
            <a:endParaRPr lang="en-US"/>
          </a:p>
        </p:txBody>
      </p:sp>
      <p:sp>
        <p:nvSpPr>
          <p:cNvPr id="5" name="Date Placeholder 4">
            <a:extLst>
              <a:ext uri="{FF2B5EF4-FFF2-40B4-BE49-F238E27FC236}">
                <a16:creationId xmlns:a16="http://schemas.microsoft.com/office/drawing/2014/main" id="{0F343404-9F02-A362-9876-521D02D7FAB9}"/>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4377EA8C-BC59-A16F-46D4-8DBEBA45C0E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2FDA9EE-8AFA-DA40-7280-EB361E28C4BD}"/>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1389123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Zechariah 4:10</a:t>
            </a:r>
          </a:p>
          <a:p>
            <a:r>
              <a:rPr lang="en-US" sz="1400" b="1" dirty="0"/>
              <a:t>He reproves their ungrateful unbelief, which they felt because of the humble beginning compared with the greatness of the undertaking</a:t>
            </a:r>
            <a:r>
              <a:rPr lang="en-US" dirty="0"/>
              <a:t>; and encourages them with the assurance that their progress in the work, though small, was an earnest of great and final success, because Yahweh's eye is upon Zerubbabel and the work, to support him with His </a:t>
            </a:r>
            <a:r>
              <a:rPr lang="en-US" dirty="0" err="1"/>
              <a:t>favour</a:t>
            </a:r>
            <a:r>
              <a:rPr lang="en-US" sz="900" dirty="0"/>
              <a:t>. (Jamieson, </a:t>
            </a:r>
            <a:r>
              <a:rPr lang="en-US" sz="900" dirty="0" err="1"/>
              <a:t>Fausset</a:t>
            </a:r>
            <a:r>
              <a:rPr lang="en-US" sz="900" dirty="0"/>
              <a:t>, and Brown Commentary)</a:t>
            </a:r>
          </a:p>
          <a:p>
            <a:endParaRPr lang="en-US" sz="900" dirty="0"/>
          </a:p>
          <a:p>
            <a:r>
              <a:rPr lang="en-US" b="1" kern="1200" dirty="0">
                <a:solidFill>
                  <a:schemeClr val="tx1"/>
                </a:solidFill>
                <a:effectLst/>
                <a:latin typeface="+mn-lt"/>
                <a:ea typeface="+mn-ea"/>
                <a:cs typeface="+mn-cs"/>
              </a:rPr>
              <a:t>The Jews were despised. They have been beaten down. Their land is in ruins; all its wealth is gone. Only a small portion of the population even returned.</a:t>
            </a:r>
            <a:endParaRPr lang="en-US" kern="1200" dirty="0">
              <a:solidFill>
                <a:schemeClr val="tx1"/>
              </a:solidFill>
              <a:effectLst/>
              <a:latin typeface="+mn-lt"/>
              <a:ea typeface="+mn-ea"/>
              <a:cs typeface="+mn-cs"/>
            </a:endParaRPr>
          </a:p>
          <a:p>
            <a:r>
              <a:rPr lang="en-US" b="1" kern="1200" dirty="0">
                <a:solidFill>
                  <a:schemeClr val="tx1"/>
                </a:solidFill>
                <a:effectLst/>
                <a:latin typeface="+mn-lt"/>
                <a:ea typeface="+mn-ea"/>
                <a:cs typeface="+mn-cs"/>
              </a:rPr>
              <a:t>They are working, but the problems are great and they just don’t have the resources to put things back.</a:t>
            </a:r>
            <a:endParaRPr lang="en-US" kern="1200" dirty="0">
              <a:solidFill>
                <a:schemeClr val="tx1"/>
              </a:solidFill>
              <a:effectLst/>
              <a:latin typeface="+mn-lt"/>
              <a:ea typeface="+mn-ea"/>
              <a:cs typeface="+mn-cs"/>
            </a:endParaRPr>
          </a:p>
          <a:p>
            <a:r>
              <a:rPr lang="en-US" b="1" kern="1200" dirty="0">
                <a:solidFill>
                  <a:schemeClr val="tx1"/>
                </a:solidFill>
                <a:effectLst/>
                <a:latin typeface="+mn-lt"/>
                <a:ea typeface="+mn-ea"/>
                <a:cs typeface="+mn-cs"/>
              </a:rPr>
              <a:t>Yet God works through small things. Glory would come through those small things, glory that will prove to the world and Israel that God accomplishes His will</a:t>
            </a:r>
            <a:endParaRPr lang="en-US" kern="1200" dirty="0">
              <a:solidFill>
                <a:schemeClr val="tx1"/>
              </a:solidFill>
              <a:effectLst/>
              <a:latin typeface="+mn-lt"/>
              <a:ea typeface="+mn-ea"/>
              <a:cs typeface="+mn-cs"/>
            </a:endParaRPr>
          </a:p>
          <a:p>
            <a:endParaRPr lang="en-US" sz="900" dirty="0"/>
          </a:p>
        </p:txBody>
      </p:sp>
      <p:sp>
        <p:nvSpPr>
          <p:cNvPr id="4" name="Slide Number Placeholder 3"/>
          <p:cNvSpPr>
            <a:spLocks noGrp="1"/>
          </p:cNvSpPr>
          <p:nvPr>
            <p:ph type="sldNum" sz="quarter" idx="10"/>
          </p:nvPr>
        </p:nvSpPr>
        <p:spPr/>
        <p:txBody>
          <a:bodyPr/>
          <a:lstStyle/>
          <a:p>
            <a:fld id="{8BD1D369-FBC5-45E9-BB86-2ADD29006338}" type="slidenum">
              <a:rPr lang="en-US" smtClean="0"/>
              <a:t>3</a:t>
            </a:fld>
            <a:endParaRPr lang="en-US"/>
          </a:p>
        </p:txBody>
      </p:sp>
      <p:sp>
        <p:nvSpPr>
          <p:cNvPr id="5" name="Date Placeholder 4">
            <a:extLst>
              <a:ext uri="{FF2B5EF4-FFF2-40B4-BE49-F238E27FC236}">
                <a16:creationId xmlns:a16="http://schemas.microsoft.com/office/drawing/2014/main" id="{F43551F2-D0B3-7C7F-E817-83112E1C20E7}"/>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E2334752-F375-744C-2A16-DE6836A4445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2B1B612-EE65-CB86-5170-BFADADF954F6}"/>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1565177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Matt 10:40</a:t>
            </a:r>
          </a:p>
          <a:p>
            <a:r>
              <a:rPr lang="en-US" dirty="0"/>
              <a:t>And whoever in the name of a disciple gives to one of these little ones even a cup of cold water to drink, truly I say to you, he shall not lose his reward.</a:t>
            </a:r>
          </a:p>
          <a:p>
            <a:r>
              <a:rPr lang="en-US" b="1" dirty="0"/>
              <a:t>John 13:5-15</a:t>
            </a:r>
          </a:p>
          <a:p>
            <a:r>
              <a:rPr lang="en-US" dirty="0"/>
              <a:t>12 So when He had washed their feet, and taken His garments and reclined at the table again, He said to them, "Do you know what I have done to you? 13 "You call Me Teacher and Lord; and you are right, for so I am. 14 "If I then, the Lord and the Teacher, washed your feet, you also ought to wash one another's feet. 15 "For I gave you an example that you also should do as I did to you.</a:t>
            </a:r>
          </a:p>
          <a:p>
            <a:r>
              <a:rPr lang="en-US" b="1" dirty="0"/>
              <a:t>Matt 13:31-32</a:t>
            </a:r>
          </a:p>
          <a:p>
            <a:r>
              <a:rPr lang="en-US" dirty="0"/>
              <a:t>The kingdom of heaven is like a mustard seed, which a man took and sowed in his field; 32 and this is smaller than all other seeds, but when it is full grown, it is larger than the garden plants and becomes a tree, so that THE BIRDS OF THE AIR come and NEST IN ITS BRANCHES</a:t>
            </a:r>
          </a:p>
          <a:p>
            <a:r>
              <a:rPr lang="en-US" b="1" dirty="0"/>
              <a:t>1 </a:t>
            </a:r>
            <a:r>
              <a:rPr lang="en-US" b="1" dirty="0" err="1"/>
              <a:t>Cor</a:t>
            </a:r>
            <a:r>
              <a:rPr lang="en-US" b="1" dirty="0"/>
              <a:t> 1:26-29</a:t>
            </a:r>
          </a:p>
          <a:p>
            <a:r>
              <a:rPr lang="en-US" dirty="0"/>
              <a:t>For consider your calling, brethren, that there were not many wise according to the flesh, not many mighty, not many noble; 27 but God has chosen the foolish things of the world to shame the wise, and God has chosen the weak things of the world to shame the things which are strong, 28 and the base things of the world and the despised God has chosen, the things that are not, so that He may nullify the things that are, 29 so that no man may boast before God.</a:t>
            </a:r>
          </a:p>
          <a:p>
            <a:r>
              <a:rPr lang="en-US" b="1" dirty="0"/>
              <a:t>Isa 37:31-32</a:t>
            </a:r>
          </a:p>
          <a:p>
            <a:r>
              <a:rPr lang="en-US" dirty="0"/>
              <a:t>The surviving remnant of the house of Judah will again take root downward and bear fruit upward. 32 "For out of Jerusalem will go forth a remnant and out of Mount Zion survivors. The zeal of the Lord of hosts will perform this.</a:t>
            </a:r>
          </a:p>
          <a:p>
            <a:endParaRPr lang="en-US" dirty="0"/>
          </a:p>
          <a:p>
            <a:r>
              <a:rPr lang="en-US" b="1" dirty="0"/>
              <a:t>2 Cor 3:4-6</a:t>
            </a:r>
          </a:p>
          <a:p>
            <a:r>
              <a:rPr lang="en-US" dirty="0"/>
              <a:t> Such confidence we have through Christ toward God. 5 Not that we are adequate in ourselves to consider anything as coming from ourselves, but our adequacy is from God, 6 who also made us adequate as servants of a new covenant, not of the letter but of the Spirit; for the letter kills, but the Spirit gives life.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4</a:t>
            </a:fld>
            <a:endParaRPr lang="en-US"/>
          </a:p>
        </p:txBody>
      </p:sp>
      <p:sp>
        <p:nvSpPr>
          <p:cNvPr id="5" name="Date Placeholder 4">
            <a:extLst>
              <a:ext uri="{FF2B5EF4-FFF2-40B4-BE49-F238E27FC236}">
                <a16:creationId xmlns:a16="http://schemas.microsoft.com/office/drawing/2014/main" id="{8081B6E6-365D-6303-E8CF-1F7032641597}"/>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3ED8DD32-9A8E-92D4-88C3-70EF1073ED1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C459388-2015-8B4C-8C8F-772727E11C73}"/>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1796675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Matt 10:40</a:t>
            </a:r>
          </a:p>
          <a:p>
            <a:r>
              <a:rPr lang="en-US" dirty="0"/>
              <a:t>And whoever in the name of a disciple gives to one of these little ones even a cup of cold water to drink, truly I say to you, he shall not lose his reward.</a:t>
            </a:r>
          </a:p>
          <a:p>
            <a:r>
              <a:rPr lang="en-US" b="1" dirty="0"/>
              <a:t>John 13:5-15</a:t>
            </a:r>
          </a:p>
          <a:p>
            <a:r>
              <a:rPr lang="en-US" dirty="0"/>
              <a:t>12 So when He had washed their feet, and taken His garments and reclined at the table again, He said to them, "Do you know what I have done to you? 13 "You call Me Teacher and Lord; and you are right, for so I am. 14 "If I then, the Lord and the Teacher, washed your feet, you also ought to wash one another's feet. 15 "For I gave you an example that you also should do as I did to you.</a:t>
            </a:r>
          </a:p>
          <a:p>
            <a:r>
              <a:rPr lang="en-US" b="1" dirty="0"/>
              <a:t>Matt 13:31-32</a:t>
            </a:r>
          </a:p>
          <a:p>
            <a:r>
              <a:rPr lang="en-US" dirty="0"/>
              <a:t>The kingdom of heaven is like a mustard seed, which a man took and sowed in his field; 32 and this is smaller than all other seeds, but when it is full grown, it is larger than the garden plants and becomes a tree, so that THE BIRDS OF THE AIR come and NEST IN ITS BRANCHES</a:t>
            </a:r>
          </a:p>
          <a:p>
            <a:r>
              <a:rPr lang="en-US" b="1" dirty="0"/>
              <a:t>1 </a:t>
            </a:r>
            <a:r>
              <a:rPr lang="en-US" b="1" dirty="0" err="1"/>
              <a:t>Cor</a:t>
            </a:r>
            <a:r>
              <a:rPr lang="en-US" b="1" dirty="0"/>
              <a:t> 1:26-29</a:t>
            </a:r>
          </a:p>
          <a:p>
            <a:r>
              <a:rPr lang="en-US" dirty="0"/>
              <a:t>For consider your calling, brethren, that there were not many wise according to the flesh, not many mighty, not many noble; 27 but God has chosen the foolish things of the world to shame the wise, and God has chosen the weak things of the world to shame the things which are strong, 28 and the base things of the world and the despised God has chosen, the things that are not, so that He may nullify the things that are, 29 so that no man may boast before God.</a:t>
            </a:r>
          </a:p>
          <a:p>
            <a:r>
              <a:rPr lang="en-US" b="1" dirty="0"/>
              <a:t>Isa 37:31-32</a:t>
            </a:r>
          </a:p>
          <a:p>
            <a:r>
              <a:rPr lang="en-US" dirty="0"/>
              <a:t>The surviving remnant of the house of Judah will again take root downward and bear fruit upward. 32 "For out of Jerusalem will go forth a remnant and out of Mount Zion survivors. The zeal of the Lord of hosts will perform this.</a:t>
            </a:r>
          </a:p>
          <a:p>
            <a:endParaRPr lang="en-US" dirty="0"/>
          </a:p>
          <a:p>
            <a:r>
              <a:rPr lang="en-US" b="1" dirty="0"/>
              <a:t>2 Cor 3:4-6</a:t>
            </a:r>
          </a:p>
          <a:p>
            <a:r>
              <a:rPr lang="en-US" dirty="0"/>
              <a:t> Such confidence we have through Christ toward God. 5 Not that we are adequate in ourselves to consider anything as coming from ourselves, but our adequacy is from God, 6 who also made us adequate as servants of a new covenant, not of the letter but of the Spirit; for the letter kills, but the Spirit gives life.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5</a:t>
            </a:fld>
            <a:endParaRPr lang="en-US"/>
          </a:p>
        </p:txBody>
      </p:sp>
      <p:sp>
        <p:nvSpPr>
          <p:cNvPr id="5" name="Date Placeholder 4">
            <a:extLst>
              <a:ext uri="{FF2B5EF4-FFF2-40B4-BE49-F238E27FC236}">
                <a16:creationId xmlns:a16="http://schemas.microsoft.com/office/drawing/2014/main" id="{63A2D035-A048-E50B-833A-CB57EFE54C94}"/>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EC14DE39-73CB-3CA8-649E-ABEDFAC862D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8732241-CA6F-9871-ED8B-511E649FC526}"/>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468411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6</a:t>
            </a:fld>
            <a:endParaRPr lang="en-US"/>
          </a:p>
        </p:txBody>
      </p:sp>
      <p:sp>
        <p:nvSpPr>
          <p:cNvPr id="5" name="Date Placeholder 4">
            <a:extLst>
              <a:ext uri="{FF2B5EF4-FFF2-40B4-BE49-F238E27FC236}">
                <a16:creationId xmlns:a16="http://schemas.microsoft.com/office/drawing/2014/main" id="{D1BF42C0-8EFA-84A2-52D4-2369579FA62A}"/>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1D9CB07B-131A-DE1F-0BB0-8FB83CCE948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E3D49D0-DA14-C43A-519F-A974A4B5464C}"/>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3514651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D1D369-FBC5-45E9-BB86-2ADD29006338}" type="slidenum">
              <a:rPr lang="en-US" smtClean="0"/>
              <a:t>7</a:t>
            </a:fld>
            <a:endParaRPr lang="en-US"/>
          </a:p>
        </p:txBody>
      </p:sp>
      <p:sp>
        <p:nvSpPr>
          <p:cNvPr id="5" name="Date Placeholder 4">
            <a:extLst>
              <a:ext uri="{FF2B5EF4-FFF2-40B4-BE49-F238E27FC236}">
                <a16:creationId xmlns:a16="http://schemas.microsoft.com/office/drawing/2014/main" id="{E3282904-1B23-63D4-73A7-047F140AD4F9}"/>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3FFE8B34-F09E-79AB-5490-945EDFBBBB5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52A3DC7-E755-48B9-8F95-7C49203E433F}"/>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357868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D1D369-FBC5-45E9-BB86-2ADD29006338}" type="slidenum">
              <a:rPr lang="en-US" smtClean="0"/>
              <a:t>8</a:t>
            </a:fld>
            <a:endParaRPr lang="en-US"/>
          </a:p>
        </p:txBody>
      </p:sp>
      <p:sp>
        <p:nvSpPr>
          <p:cNvPr id="5" name="Date Placeholder 4">
            <a:extLst>
              <a:ext uri="{FF2B5EF4-FFF2-40B4-BE49-F238E27FC236}">
                <a16:creationId xmlns:a16="http://schemas.microsoft.com/office/drawing/2014/main" id="{AA387AD6-9AB8-989F-1220-E22D1869375E}"/>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83FCC645-28BB-D1C7-3AF0-0987294F936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E8B437C-4E2F-7E14-73A1-67B0D7CB93AF}"/>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150714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Eph</a:t>
            </a:r>
            <a:r>
              <a:rPr lang="en-US" dirty="0"/>
              <a:t> 4:11-12 - And He gave some as apostles, and some as prophets, and some as evangelists, and some as pastors and teachers, 12 for the equipping of the saints for the work of service, to the building up of the body of Christ;</a:t>
            </a:r>
          </a:p>
          <a:p>
            <a:endParaRPr lang="en-US" dirty="0"/>
          </a:p>
          <a:p>
            <a:r>
              <a:rPr lang="en-US" dirty="0"/>
              <a:t>Matt 5:13-16 - "You are the salt of the earth; but if the salt has become tasteless, how can it be made salty again? It is no longer good for anything, except to be thrown out and trampled under foot by men. 14 "You are the light of the world. A city set on a hill cannot be hidden; 15 nor does anyone light a lamp and put it under a basket, but on the lampstand, and it gives light to all who are in the house. 16 "Let your light shine before men in such a way that they may see your good works, and glorify your Father who is in heaven.</a:t>
            </a:r>
          </a:p>
          <a:p>
            <a:endParaRPr lang="en-US" dirty="0"/>
          </a:p>
          <a:p>
            <a:r>
              <a:rPr lang="en-US" b="1" dirty="0"/>
              <a:t> Matt 10:40</a:t>
            </a:r>
          </a:p>
          <a:p>
            <a:r>
              <a:rPr lang="en-US" dirty="0"/>
              <a:t>And whoever in the name of a disciple gives to one of these little ones even a cup of cold water to drink, truly I say to you, he shall not lose his reward.</a:t>
            </a:r>
          </a:p>
          <a:p>
            <a:r>
              <a:rPr lang="en-US" b="1" dirty="0"/>
              <a:t>John 13:5-15</a:t>
            </a:r>
          </a:p>
          <a:p>
            <a:r>
              <a:rPr lang="en-US" dirty="0"/>
              <a:t>12 So when He had washed their feet, and taken His garments and reclined at the table again, He said to them, "Do you know what I have done to you? 13 "You call Me Teacher and Lord; and you are right, for so I am. 14 "If I then, the Lord and the Teacher, washed your feet, you also ought to wash one another's feet. 15 "For I gave you an example that you also should do as I did to you.</a:t>
            </a:r>
          </a:p>
          <a:p>
            <a:endParaRPr lang="en-US" dirty="0"/>
          </a:p>
          <a:p>
            <a:endParaRPr lang="en-US" dirty="0"/>
          </a:p>
        </p:txBody>
      </p:sp>
      <p:sp>
        <p:nvSpPr>
          <p:cNvPr id="4" name="Slide Number Placeholder 3"/>
          <p:cNvSpPr>
            <a:spLocks noGrp="1"/>
          </p:cNvSpPr>
          <p:nvPr>
            <p:ph type="sldNum" sz="quarter" idx="10"/>
          </p:nvPr>
        </p:nvSpPr>
        <p:spPr/>
        <p:txBody>
          <a:bodyPr/>
          <a:lstStyle/>
          <a:p>
            <a:fld id="{8BD1D369-FBC5-45E9-BB86-2ADD29006338}" type="slidenum">
              <a:rPr lang="en-US" smtClean="0"/>
              <a:t>9</a:t>
            </a:fld>
            <a:endParaRPr lang="en-US"/>
          </a:p>
        </p:txBody>
      </p:sp>
      <p:sp>
        <p:nvSpPr>
          <p:cNvPr id="5" name="Date Placeholder 4">
            <a:extLst>
              <a:ext uri="{FF2B5EF4-FFF2-40B4-BE49-F238E27FC236}">
                <a16:creationId xmlns:a16="http://schemas.microsoft.com/office/drawing/2014/main" id="{FE4D666D-FCCD-DEEB-FBD8-91DFDA4B6F2B}"/>
              </a:ext>
            </a:extLst>
          </p:cNvPr>
          <p:cNvSpPr>
            <a:spLocks noGrp="1"/>
          </p:cNvSpPr>
          <p:nvPr>
            <p:ph type="dt" idx="1"/>
          </p:nvPr>
        </p:nvSpPr>
        <p:spPr/>
        <p:txBody>
          <a:bodyPr/>
          <a:lstStyle/>
          <a:p>
            <a:r>
              <a:rPr lang="en-US"/>
              <a:t>10/25/2022 pm</a:t>
            </a:r>
          </a:p>
        </p:txBody>
      </p:sp>
      <p:sp>
        <p:nvSpPr>
          <p:cNvPr id="6" name="Footer Placeholder 5">
            <a:extLst>
              <a:ext uri="{FF2B5EF4-FFF2-40B4-BE49-F238E27FC236}">
                <a16:creationId xmlns:a16="http://schemas.microsoft.com/office/drawing/2014/main" id="{93ABE466-FBF1-11D9-2D2B-6F82CB3E96D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97E88C0-7AA5-7F12-89A0-E85AEEC63A8A}"/>
              </a:ext>
            </a:extLst>
          </p:cNvPr>
          <p:cNvSpPr>
            <a:spLocks noGrp="1"/>
          </p:cNvSpPr>
          <p:nvPr>
            <p:ph type="hdr" sz="quarter"/>
          </p:nvPr>
        </p:nvSpPr>
        <p:spPr/>
        <p:txBody>
          <a:bodyPr/>
          <a:lstStyle/>
          <a:p>
            <a:r>
              <a:rPr lang="en-US"/>
              <a:t>Fall 2022 Gospel Meeting</a:t>
            </a:r>
          </a:p>
        </p:txBody>
      </p:sp>
    </p:spTree>
    <p:extLst>
      <p:ext uri="{BB962C8B-B14F-4D97-AF65-F5344CB8AC3E}">
        <p14:creationId xmlns:p14="http://schemas.microsoft.com/office/powerpoint/2010/main" val="3599560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034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745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4637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933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0806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4844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5266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0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9676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635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195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0048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584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053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110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410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10/28/2022</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677628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8863" y="1422618"/>
            <a:ext cx="7437748" cy="3354765"/>
          </a:xfrm>
        </p:spPr>
        <p:txBody>
          <a:bodyPr wrap="square">
            <a:spAutoFit/>
          </a:bodyPr>
          <a:lstStyle/>
          <a:p>
            <a:r>
              <a:rPr lang="en-US" sz="6700" b="1" dirty="0">
                <a:solidFill>
                  <a:schemeClr val="tx1"/>
                </a:solidFill>
              </a:rPr>
              <a:t>The Day Of Small Things</a:t>
            </a:r>
            <a:br>
              <a:rPr lang="en-US" b="1" dirty="0">
                <a:solidFill>
                  <a:schemeClr val="tx1"/>
                </a:solidFill>
              </a:rPr>
            </a:br>
            <a:br>
              <a:rPr lang="en-US" b="1" dirty="0">
                <a:solidFill>
                  <a:schemeClr val="tx1"/>
                </a:solidFill>
              </a:rPr>
            </a:br>
            <a:r>
              <a:rPr lang="en-US" sz="2400" b="1" dirty="0">
                <a:solidFill>
                  <a:schemeClr val="tx1"/>
                </a:solidFill>
              </a:rPr>
              <a:t>Discipleship and influence is in the small things …</a:t>
            </a:r>
            <a:endParaRPr lang="en-US" b="1" dirty="0">
              <a:solidFill>
                <a:schemeClr val="tx1"/>
              </a:solidFill>
            </a:endParaRPr>
          </a:p>
        </p:txBody>
      </p:sp>
      <p:sp>
        <p:nvSpPr>
          <p:cNvPr id="3" name="Subtitle 2"/>
          <p:cNvSpPr>
            <a:spLocks noGrp="1"/>
          </p:cNvSpPr>
          <p:nvPr>
            <p:ph type="subTitle" idx="1"/>
          </p:nvPr>
        </p:nvSpPr>
        <p:spPr>
          <a:xfrm>
            <a:off x="1498863" y="5138561"/>
            <a:ext cx="6600451" cy="461665"/>
          </a:xfrm>
        </p:spPr>
        <p:txBody>
          <a:bodyPr>
            <a:spAutoFit/>
          </a:bodyPr>
          <a:lstStyle/>
          <a:p>
            <a:r>
              <a:rPr lang="en-US" sz="2400" b="1" dirty="0">
                <a:solidFill>
                  <a:schemeClr val="tx1"/>
                </a:solidFill>
              </a:rPr>
              <a:t>Zechariah 4:6-10</a:t>
            </a:r>
            <a:endParaRPr lang="en-US" b="1" dirty="0">
              <a:solidFill>
                <a:schemeClr val="tx1"/>
              </a:solidFill>
            </a:endParaRPr>
          </a:p>
        </p:txBody>
      </p:sp>
    </p:spTree>
    <p:extLst>
      <p:ext uri="{BB962C8B-B14F-4D97-AF65-F5344CB8AC3E}">
        <p14:creationId xmlns:p14="http://schemas.microsoft.com/office/powerpoint/2010/main" val="2834497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837" y="379010"/>
            <a:ext cx="6903563" cy="1200329"/>
          </a:xfrm>
        </p:spPr>
        <p:txBody>
          <a:bodyPr wrap="square">
            <a:spAutoFit/>
          </a:bodyPr>
          <a:lstStyle/>
          <a:p>
            <a:r>
              <a:rPr lang="en-US" b="1" dirty="0">
                <a:solidFill>
                  <a:schemeClr val="tx1"/>
                </a:solidFill>
              </a:rPr>
              <a:t>Don’t Despise The Small Things Like Reading God’s Word</a:t>
            </a:r>
          </a:p>
        </p:txBody>
      </p:sp>
      <p:sp>
        <p:nvSpPr>
          <p:cNvPr id="3" name="Content Placeholder 2"/>
          <p:cNvSpPr>
            <a:spLocks noGrp="1"/>
          </p:cNvSpPr>
          <p:nvPr>
            <p:ph idx="1"/>
          </p:nvPr>
        </p:nvSpPr>
        <p:spPr>
          <a:xfrm>
            <a:off x="1736333" y="2133600"/>
            <a:ext cx="7068620" cy="3190617"/>
          </a:xfrm>
        </p:spPr>
        <p:txBody>
          <a:bodyPr>
            <a:spAutoFit/>
          </a:bodyPr>
          <a:lstStyle/>
          <a:p>
            <a:r>
              <a:rPr lang="en-US" sz="2400" b="1" dirty="0"/>
              <a:t>It is the power of God </a:t>
            </a:r>
            <a:r>
              <a:rPr lang="en-US" sz="2400" dirty="0"/>
              <a:t>to us. </a:t>
            </a:r>
            <a:r>
              <a:rPr lang="en-US" sz="2400" b="1" dirty="0">
                <a:solidFill>
                  <a:srgbClr val="C00000"/>
                </a:solidFill>
              </a:rPr>
              <a:t>Romans 1:16</a:t>
            </a:r>
          </a:p>
          <a:p>
            <a:r>
              <a:rPr lang="en-US" sz="2400" b="1" dirty="0"/>
              <a:t>It is to be a daily part of our life</a:t>
            </a:r>
            <a:r>
              <a:rPr lang="en-US" sz="2400" dirty="0"/>
              <a:t>. </a:t>
            </a:r>
            <a:r>
              <a:rPr lang="en-US" sz="2400" b="1" dirty="0">
                <a:solidFill>
                  <a:srgbClr val="C00000"/>
                </a:solidFill>
              </a:rPr>
              <a:t>Psalms 1:2-3</a:t>
            </a:r>
          </a:p>
          <a:p>
            <a:r>
              <a:rPr lang="en-US" sz="2400" dirty="0"/>
              <a:t>It is to be </a:t>
            </a:r>
            <a:r>
              <a:rPr lang="en-US" sz="2400" b="1" dirty="0"/>
              <a:t>hungered for daily</a:t>
            </a:r>
            <a:r>
              <a:rPr lang="en-US" sz="2400" dirty="0"/>
              <a:t>. </a:t>
            </a:r>
            <a:r>
              <a:rPr lang="en-US" sz="2400" b="1" dirty="0">
                <a:solidFill>
                  <a:srgbClr val="C00000"/>
                </a:solidFill>
              </a:rPr>
              <a:t>1 Peter 2:1-2</a:t>
            </a:r>
          </a:p>
          <a:p>
            <a:r>
              <a:rPr lang="en-US" sz="2400" dirty="0"/>
              <a:t>It is to be </a:t>
            </a:r>
            <a:r>
              <a:rPr lang="en-US" sz="2400" b="1" dirty="0"/>
              <a:t>paid attention to</a:t>
            </a:r>
            <a:r>
              <a:rPr lang="en-US" sz="2400" dirty="0"/>
              <a:t>. </a:t>
            </a:r>
            <a:r>
              <a:rPr lang="en-US" sz="2400" b="1" dirty="0">
                <a:solidFill>
                  <a:srgbClr val="C00000"/>
                </a:solidFill>
              </a:rPr>
              <a:t>1 Timothy 4:13</a:t>
            </a:r>
          </a:p>
          <a:p>
            <a:r>
              <a:rPr lang="en-US" sz="2400" dirty="0"/>
              <a:t>It may not seem like a big thing but we need to </a:t>
            </a:r>
            <a:r>
              <a:rPr lang="en-US" sz="2400" b="1" dirty="0"/>
              <a:t>read and meditate every day</a:t>
            </a:r>
            <a:r>
              <a:rPr lang="en-US" sz="2400" dirty="0"/>
              <a:t>. </a:t>
            </a:r>
            <a:r>
              <a:rPr lang="en-US" sz="2400" b="1" dirty="0">
                <a:solidFill>
                  <a:srgbClr val="C00000"/>
                </a:solidFill>
              </a:rPr>
              <a:t>Deuteronomy 6:6-7</a:t>
            </a:r>
          </a:p>
        </p:txBody>
      </p:sp>
    </p:spTree>
    <p:extLst>
      <p:ext uri="{BB962C8B-B14F-4D97-AF65-F5344CB8AC3E}">
        <p14:creationId xmlns:p14="http://schemas.microsoft.com/office/powerpoint/2010/main" val="2783036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8227" y="379012"/>
            <a:ext cx="6894807" cy="1200329"/>
          </a:xfrm>
        </p:spPr>
        <p:txBody>
          <a:bodyPr wrap="square">
            <a:spAutoFit/>
          </a:bodyPr>
          <a:lstStyle/>
          <a:p>
            <a:r>
              <a:rPr lang="en-US" b="1" dirty="0">
                <a:solidFill>
                  <a:schemeClr val="tx1"/>
                </a:solidFill>
              </a:rPr>
              <a:t>Don’t Despise The Small Things Of Daily Sacrifice and Denial</a:t>
            </a:r>
          </a:p>
        </p:txBody>
      </p:sp>
      <p:sp>
        <p:nvSpPr>
          <p:cNvPr id="3" name="Content Placeholder 2"/>
          <p:cNvSpPr>
            <a:spLocks noGrp="1"/>
          </p:cNvSpPr>
          <p:nvPr>
            <p:ph idx="1"/>
          </p:nvPr>
        </p:nvSpPr>
        <p:spPr>
          <a:xfrm>
            <a:off x="1736333" y="2133600"/>
            <a:ext cx="7068620" cy="3777622"/>
          </a:xfrm>
        </p:spPr>
        <p:txBody>
          <a:bodyPr>
            <a:spAutoFit/>
          </a:bodyPr>
          <a:lstStyle/>
          <a:p>
            <a:r>
              <a:rPr lang="en-US" sz="2400" dirty="0"/>
              <a:t>The importance of one denial. </a:t>
            </a:r>
            <a:r>
              <a:rPr lang="en-US" sz="2400" b="1" dirty="0">
                <a:solidFill>
                  <a:srgbClr val="C00000"/>
                </a:solidFill>
              </a:rPr>
              <a:t>Luke 9:23-24; Titus 2:12</a:t>
            </a:r>
          </a:p>
          <a:p>
            <a:r>
              <a:rPr lang="en-US" sz="2400" dirty="0"/>
              <a:t>The importance of one sacrifice.</a:t>
            </a:r>
            <a:br>
              <a:rPr lang="en-US" sz="2400" dirty="0"/>
            </a:br>
            <a:r>
              <a:rPr lang="en-US" sz="2400" b="1" dirty="0">
                <a:solidFill>
                  <a:srgbClr val="C00000"/>
                </a:solidFill>
              </a:rPr>
              <a:t>Romans 12:1-2</a:t>
            </a:r>
          </a:p>
          <a:p>
            <a:r>
              <a:rPr lang="en-US" sz="2400" dirty="0"/>
              <a:t>One act of putting sin to death.</a:t>
            </a:r>
            <a:br>
              <a:rPr lang="en-US" sz="2400" dirty="0"/>
            </a:br>
            <a:r>
              <a:rPr lang="en-US" sz="2400" b="1" dirty="0">
                <a:solidFill>
                  <a:srgbClr val="C00000"/>
                </a:solidFill>
              </a:rPr>
              <a:t>Colossians 3:5-8; Ephesians 4:17ff</a:t>
            </a:r>
          </a:p>
          <a:p>
            <a:r>
              <a:rPr lang="en-US" sz="2400" dirty="0"/>
              <a:t>One right thought exercised and one wicked thought restrained. </a:t>
            </a:r>
            <a:r>
              <a:rPr lang="en-US" sz="2400" b="1" dirty="0">
                <a:solidFill>
                  <a:srgbClr val="C00000"/>
                </a:solidFill>
              </a:rPr>
              <a:t>Philippians 4:8;</a:t>
            </a:r>
            <a:br>
              <a:rPr lang="en-US" sz="2400" b="1" dirty="0">
                <a:solidFill>
                  <a:srgbClr val="C00000"/>
                </a:solidFill>
              </a:rPr>
            </a:br>
            <a:r>
              <a:rPr lang="en-US" sz="2400" b="1" dirty="0">
                <a:solidFill>
                  <a:srgbClr val="C00000"/>
                </a:solidFill>
              </a:rPr>
              <a:t>1 Peter 1:13; 2 Corinthians 10:5</a:t>
            </a:r>
          </a:p>
        </p:txBody>
      </p:sp>
    </p:spTree>
    <p:extLst>
      <p:ext uri="{BB962C8B-B14F-4D97-AF65-F5344CB8AC3E}">
        <p14:creationId xmlns:p14="http://schemas.microsoft.com/office/powerpoint/2010/main" val="229535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889" y="96209"/>
            <a:ext cx="7164369" cy="1754326"/>
          </a:xfrm>
        </p:spPr>
        <p:txBody>
          <a:bodyPr wrap="square">
            <a:spAutoFit/>
          </a:bodyPr>
          <a:lstStyle/>
          <a:p>
            <a:r>
              <a:rPr lang="en-US" b="1" dirty="0">
                <a:solidFill>
                  <a:schemeClr val="tx1"/>
                </a:solidFill>
              </a:rPr>
              <a:t>Don’t Despise The Small Things Of Fulfilling Our Roles Within The Family</a:t>
            </a:r>
          </a:p>
        </p:txBody>
      </p:sp>
      <p:sp>
        <p:nvSpPr>
          <p:cNvPr id="3" name="Content Placeholder 2"/>
          <p:cNvSpPr>
            <a:spLocks noGrp="1"/>
          </p:cNvSpPr>
          <p:nvPr>
            <p:ph idx="1"/>
          </p:nvPr>
        </p:nvSpPr>
        <p:spPr>
          <a:xfrm>
            <a:off x="1736333" y="2133600"/>
            <a:ext cx="7068620" cy="2693045"/>
          </a:xfrm>
        </p:spPr>
        <p:txBody>
          <a:bodyPr>
            <a:spAutoFit/>
          </a:bodyPr>
          <a:lstStyle/>
          <a:p>
            <a:r>
              <a:rPr lang="en-US" sz="2400" dirty="0"/>
              <a:t>The importance of fulfilling our responsibility every day as husbands, wives, and children. </a:t>
            </a:r>
            <a:r>
              <a:rPr lang="en-US" sz="2400" b="1" dirty="0">
                <a:solidFill>
                  <a:srgbClr val="C00000"/>
                </a:solidFill>
              </a:rPr>
              <a:t>Ephesians 6:1ff.</a:t>
            </a:r>
          </a:p>
          <a:p>
            <a:r>
              <a:rPr lang="en-US" sz="2400" dirty="0">
                <a:solidFill>
                  <a:schemeClr val="tx1"/>
                </a:solidFill>
              </a:rPr>
              <a:t>To teach and train our children.</a:t>
            </a:r>
          </a:p>
          <a:p>
            <a:r>
              <a:rPr lang="en-US" sz="2400" dirty="0">
                <a:solidFill>
                  <a:schemeClr val="tx1"/>
                </a:solidFill>
              </a:rPr>
              <a:t>To love our spouse and children.</a:t>
            </a:r>
          </a:p>
          <a:p>
            <a:r>
              <a:rPr lang="en-US" sz="2400" dirty="0">
                <a:solidFill>
                  <a:schemeClr val="tx1"/>
                </a:solidFill>
              </a:rPr>
              <a:t>To be an example to them.</a:t>
            </a:r>
          </a:p>
        </p:txBody>
      </p:sp>
    </p:spTree>
    <p:extLst>
      <p:ext uri="{BB962C8B-B14F-4D97-AF65-F5344CB8AC3E}">
        <p14:creationId xmlns:p14="http://schemas.microsoft.com/office/powerpoint/2010/main" val="181050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119" y="95748"/>
            <a:ext cx="7715892" cy="1754326"/>
          </a:xfrm>
        </p:spPr>
        <p:txBody>
          <a:bodyPr>
            <a:spAutoFit/>
          </a:bodyPr>
          <a:lstStyle/>
          <a:p>
            <a:r>
              <a:rPr lang="en-US" b="1" dirty="0">
                <a:solidFill>
                  <a:schemeClr val="tx1"/>
                </a:solidFill>
              </a:rPr>
              <a:t>Don’t Despise The Small Things Of Making The Most Of Our Time and Blessings</a:t>
            </a:r>
          </a:p>
        </p:txBody>
      </p:sp>
      <p:sp>
        <p:nvSpPr>
          <p:cNvPr id="3" name="Content Placeholder 2"/>
          <p:cNvSpPr>
            <a:spLocks noGrp="1"/>
          </p:cNvSpPr>
          <p:nvPr>
            <p:ph idx="1"/>
          </p:nvPr>
        </p:nvSpPr>
        <p:spPr>
          <a:xfrm>
            <a:off x="1736333" y="2133599"/>
            <a:ext cx="7068620" cy="4360168"/>
          </a:xfrm>
        </p:spPr>
        <p:txBody>
          <a:bodyPr>
            <a:spAutoFit/>
          </a:bodyPr>
          <a:lstStyle/>
          <a:p>
            <a:r>
              <a:rPr lang="en-US" sz="2800" dirty="0"/>
              <a:t>To talk to others about the hope within us</a:t>
            </a:r>
            <a:r>
              <a:rPr lang="en-US" sz="2400" dirty="0"/>
              <a:t>. </a:t>
            </a:r>
            <a:r>
              <a:rPr lang="en-US" sz="2400" b="1" dirty="0">
                <a:solidFill>
                  <a:srgbClr val="C00000"/>
                </a:solidFill>
              </a:rPr>
              <a:t>1 Peter 3:15; 2 Timothy 2:2; John 4</a:t>
            </a:r>
          </a:p>
          <a:p>
            <a:r>
              <a:rPr lang="en-US" sz="2800" dirty="0"/>
              <a:t>To take a step forward in our spiritual growth</a:t>
            </a:r>
            <a:r>
              <a:rPr lang="en-US" sz="2400" dirty="0"/>
              <a:t>. </a:t>
            </a:r>
            <a:r>
              <a:rPr lang="en-US" sz="2400" b="1" dirty="0">
                <a:solidFill>
                  <a:srgbClr val="C00000"/>
                </a:solidFill>
              </a:rPr>
              <a:t>2 Peter 1:5-7</a:t>
            </a:r>
          </a:p>
          <a:p>
            <a:r>
              <a:rPr lang="en-US" sz="2800" dirty="0"/>
              <a:t>To do some </a:t>
            </a:r>
            <a:r>
              <a:rPr lang="en-US" sz="2800" i="1" dirty="0"/>
              <a:t>“</a:t>
            </a:r>
            <a:r>
              <a:rPr lang="en-US" sz="2800" b="1" i="1" dirty="0"/>
              <a:t>good</a:t>
            </a:r>
            <a:r>
              <a:rPr lang="en-US" sz="2800" i="1" dirty="0"/>
              <a:t>”</a:t>
            </a:r>
            <a:r>
              <a:rPr lang="en-US" sz="2800" dirty="0"/>
              <a:t> in this world</a:t>
            </a:r>
            <a:r>
              <a:rPr lang="en-US" sz="2400" dirty="0"/>
              <a:t>. </a:t>
            </a:r>
            <a:br>
              <a:rPr lang="en-US" sz="2400" dirty="0"/>
            </a:br>
            <a:r>
              <a:rPr lang="en-US" sz="2400" b="1" dirty="0">
                <a:solidFill>
                  <a:srgbClr val="C00000"/>
                </a:solidFill>
              </a:rPr>
              <a:t>Ephesians 5:15-17</a:t>
            </a:r>
          </a:p>
          <a:p>
            <a:r>
              <a:rPr lang="en-US" sz="2800" dirty="0"/>
              <a:t>Value each day</a:t>
            </a:r>
            <a:r>
              <a:rPr lang="en-US" sz="2400" dirty="0"/>
              <a:t>. </a:t>
            </a:r>
            <a:r>
              <a:rPr lang="en-US" sz="2400" b="1" dirty="0">
                <a:solidFill>
                  <a:srgbClr val="C00000"/>
                </a:solidFill>
              </a:rPr>
              <a:t>Psalms 90:12</a:t>
            </a:r>
          </a:p>
          <a:p>
            <a:r>
              <a:rPr lang="en-US" sz="2800" dirty="0"/>
              <a:t>To be thankful for everything</a:t>
            </a:r>
            <a:r>
              <a:rPr lang="en-US" sz="2400" dirty="0"/>
              <a:t>. </a:t>
            </a:r>
            <a:br>
              <a:rPr lang="en-US" sz="2400" dirty="0"/>
            </a:br>
            <a:r>
              <a:rPr lang="en-US" sz="2400" b="1" dirty="0">
                <a:solidFill>
                  <a:srgbClr val="C00000"/>
                </a:solidFill>
              </a:rPr>
              <a:t>1 Thessalonians 5:18</a:t>
            </a:r>
          </a:p>
        </p:txBody>
      </p:sp>
    </p:spTree>
    <p:extLst>
      <p:ext uri="{BB962C8B-B14F-4D97-AF65-F5344CB8AC3E}">
        <p14:creationId xmlns:p14="http://schemas.microsoft.com/office/powerpoint/2010/main" val="1620273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411" y="95748"/>
            <a:ext cx="7715892" cy="1754326"/>
          </a:xfrm>
        </p:spPr>
        <p:txBody>
          <a:bodyPr>
            <a:spAutoFit/>
          </a:bodyPr>
          <a:lstStyle/>
          <a:p>
            <a:r>
              <a:rPr lang="en-US" b="1" dirty="0">
                <a:solidFill>
                  <a:schemeClr val="tx1"/>
                </a:solidFill>
              </a:rPr>
              <a:t>Don’t Despise The Small Things Of Our Opportunities To Make Things Right With God</a:t>
            </a:r>
          </a:p>
        </p:txBody>
      </p:sp>
      <p:sp>
        <p:nvSpPr>
          <p:cNvPr id="3" name="Content Placeholder 2"/>
          <p:cNvSpPr>
            <a:spLocks noGrp="1"/>
          </p:cNvSpPr>
          <p:nvPr>
            <p:ph idx="1"/>
          </p:nvPr>
        </p:nvSpPr>
        <p:spPr>
          <a:xfrm>
            <a:off x="1736333" y="2133599"/>
            <a:ext cx="7068620" cy="3559949"/>
          </a:xfrm>
        </p:spPr>
        <p:txBody>
          <a:bodyPr>
            <a:spAutoFit/>
          </a:bodyPr>
          <a:lstStyle/>
          <a:p>
            <a:r>
              <a:rPr lang="en-US" sz="2400" b="1" dirty="0">
                <a:solidFill>
                  <a:schemeClr val="tx1"/>
                </a:solidFill>
              </a:rPr>
              <a:t>Today is the day </a:t>
            </a:r>
            <a:r>
              <a:rPr lang="en-US" sz="2400" dirty="0">
                <a:solidFill>
                  <a:schemeClr val="tx1"/>
                </a:solidFill>
              </a:rPr>
              <a:t>… </a:t>
            </a:r>
            <a:r>
              <a:rPr lang="en-US" sz="2400" b="1" dirty="0">
                <a:solidFill>
                  <a:srgbClr val="FF0000"/>
                </a:solidFill>
              </a:rPr>
              <a:t>Hebrews 4:6-7</a:t>
            </a:r>
          </a:p>
          <a:p>
            <a:r>
              <a:rPr lang="en-US" sz="2400" b="1" dirty="0">
                <a:solidFill>
                  <a:schemeClr val="tx1"/>
                </a:solidFill>
              </a:rPr>
              <a:t>To complete your faith and act upon what God has told you to do</a:t>
            </a:r>
            <a:r>
              <a:rPr lang="en-US" sz="2400" dirty="0">
                <a:solidFill>
                  <a:schemeClr val="tx1"/>
                </a:solidFill>
              </a:rPr>
              <a:t>. </a:t>
            </a:r>
            <a:r>
              <a:rPr lang="en-US" sz="2400" b="1" dirty="0">
                <a:solidFill>
                  <a:srgbClr val="FF0000"/>
                </a:solidFill>
              </a:rPr>
              <a:t>James 2:22</a:t>
            </a:r>
          </a:p>
          <a:p>
            <a:r>
              <a:rPr lang="en-US" sz="2400" b="1" dirty="0">
                <a:solidFill>
                  <a:schemeClr val="tx1"/>
                </a:solidFill>
              </a:rPr>
              <a:t>To confess our faith in Jesus Christ as the Son Of God</a:t>
            </a:r>
            <a:r>
              <a:rPr lang="en-US" sz="2400" dirty="0">
                <a:solidFill>
                  <a:schemeClr val="tx1"/>
                </a:solidFill>
              </a:rPr>
              <a:t>. </a:t>
            </a:r>
            <a:r>
              <a:rPr lang="en-US" sz="2400" b="1" dirty="0">
                <a:solidFill>
                  <a:srgbClr val="FF0000"/>
                </a:solidFill>
              </a:rPr>
              <a:t>Acts 8:37</a:t>
            </a:r>
          </a:p>
          <a:p>
            <a:r>
              <a:rPr lang="en-US" sz="2400" b="1" dirty="0">
                <a:solidFill>
                  <a:schemeClr val="tx1"/>
                </a:solidFill>
              </a:rPr>
              <a:t>To repent of your sins</a:t>
            </a:r>
            <a:r>
              <a:rPr lang="en-US" sz="2400" dirty="0">
                <a:solidFill>
                  <a:schemeClr val="tx1"/>
                </a:solidFill>
              </a:rPr>
              <a:t>. </a:t>
            </a:r>
            <a:r>
              <a:rPr lang="en-US" sz="2400" b="1" dirty="0">
                <a:solidFill>
                  <a:srgbClr val="FF0000"/>
                </a:solidFill>
              </a:rPr>
              <a:t>Acts 2:38</a:t>
            </a:r>
          </a:p>
          <a:p>
            <a:r>
              <a:rPr lang="en-US" sz="2400" b="1" dirty="0">
                <a:solidFill>
                  <a:schemeClr val="tx1"/>
                </a:solidFill>
              </a:rPr>
              <a:t>To be baptized into the name of Jesus Christ for the remission of your sins</a:t>
            </a:r>
            <a:r>
              <a:rPr lang="en-US" sz="2400" dirty="0">
                <a:solidFill>
                  <a:schemeClr val="tx1"/>
                </a:solidFill>
              </a:rPr>
              <a:t>. </a:t>
            </a:r>
            <a:r>
              <a:rPr lang="en-US" sz="2400" b="1" dirty="0">
                <a:solidFill>
                  <a:srgbClr val="FF0000"/>
                </a:solidFill>
              </a:rPr>
              <a:t>Acts 2:38</a:t>
            </a:r>
          </a:p>
        </p:txBody>
      </p:sp>
    </p:spTree>
    <p:extLst>
      <p:ext uri="{BB962C8B-B14F-4D97-AF65-F5344CB8AC3E}">
        <p14:creationId xmlns:p14="http://schemas.microsoft.com/office/powerpoint/2010/main" val="3377887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975" y="624110"/>
            <a:ext cx="7450826" cy="646331"/>
          </a:xfrm>
        </p:spPr>
        <p:txBody>
          <a:bodyPr>
            <a:spAutoFit/>
          </a:bodyPr>
          <a:lstStyle/>
          <a:p>
            <a:r>
              <a:rPr lang="en-US" b="1" dirty="0"/>
              <a:t>The Rebuilding Of The Temple</a:t>
            </a:r>
          </a:p>
        </p:txBody>
      </p:sp>
      <p:sp>
        <p:nvSpPr>
          <p:cNvPr id="3" name="Content Placeholder 2"/>
          <p:cNvSpPr>
            <a:spLocks noGrp="1"/>
          </p:cNvSpPr>
          <p:nvPr>
            <p:ph idx="1"/>
          </p:nvPr>
        </p:nvSpPr>
        <p:spPr>
          <a:xfrm>
            <a:off x="1276709" y="1623848"/>
            <a:ext cx="7672558" cy="4929352"/>
          </a:xfrm>
        </p:spPr>
        <p:txBody>
          <a:bodyPr>
            <a:spAutoFit/>
          </a:bodyPr>
          <a:lstStyle/>
          <a:p>
            <a:r>
              <a:rPr lang="en-US" sz="2800" dirty="0"/>
              <a:t>Zerubbabel led the first wave back to Jerusalem.</a:t>
            </a:r>
          </a:p>
          <a:p>
            <a:r>
              <a:rPr lang="en-US" sz="2800" dirty="0"/>
              <a:t>Worship started immediately. (</a:t>
            </a:r>
            <a:r>
              <a:rPr lang="en-US" sz="2800" b="1" dirty="0">
                <a:solidFill>
                  <a:srgbClr val="C00000"/>
                </a:solidFill>
              </a:rPr>
              <a:t>Ezra 3:3-4)</a:t>
            </a:r>
          </a:p>
          <a:p>
            <a:r>
              <a:rPr lang="en-US" sz="2800" dirty="0"/>
              <a:t>Then the work started on the foundation of the temple. (</a:t>
            </a:r>
            <a:r>
              <a:rPr lang="en-US" sz="2800" b="1" dirty="0">
                <a:solidFill>
                  <a:srgbClr val="C00000"/>
                </a:solidFill>
              </a:rPr>
              <a:t>Ezra 3:9-11)</a:t>
            </a:r>
          </a:p>
          <a:p>
            <a:r>
              <a:rPr lang="en-US" sz="2800" dirty="0"/>
              <a:t>But it wasn’t what it used to be. </a:t>
            </a:r>
            <a:br>
              <a:rPr lang="en-US" sz="2800" dirty="0"/>
            </a:br>
            <a:r>
              <a:rPr lang="en-US" sz="2800" dirty="0"/>
              <a:t>(</a:t>
            </a:r>
            <a:r>
              <a:rPr lang="en-US" sz="2800" b="1" dirty="0">
                <a:solidFill>
                  <a:srgbClr val="C00000"/>
                </a:solidFill>
              </a:rPr>
              <a:t>Ezra 3:12-13)</a:t>
            </a:r>
          </a:p>
          <a:p>
            <a:r>
              <a:rPr lang="en-US" sz="2800" dirty="0"/>
              <a:t>Resistance came, discouragement followed, and the work stopped.</a:t>
            </a:r>
            <a:br>
              <a:rPr lang="en-US" sz="2800" dirty="0"/>
            </a:br>
            <a:r>
              <a:rPr lang="en-US" sz="2800" dirty="0"/>
              <a:t>(</a:t>
            </a:r>
            <a:r>
              <a:rPr lang="en-US" sz="2800" b="1" dirty="0">
                <a:solidFill>
                  <a:srgbClr val="C00000"/>
                </a:solidFill>
              </a:rPr>
              <a:t>Ezra 4:1-5, 17-23)</a:t>
            </a:r>
          </a:p>
        </p:txBody>
      </p:sp>
    </p:spTree>
    <p:extLst>
      <p:ext uri="{BB962C8B-B14F-4D97-AF65-F5344CB8AC3E}">
        <p14:creationId xmlns:p14="http://schemas.microsoft.com/office/powerpoint/2010/main" val="212424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457" y="658616"/>
            <a:ext cx="6871385" cy="646331"/>
          </a:xfrm>
        </p:spPr>
        <p:txBody>
          <a:bodyPr>
            <a:spAutoFit/>
          </a:bodyPr>
          <a:lstStyle/>
          <a:p>
            <a:r>
              <a:rPr lang="en-US" b="1" dirty="0"/>
              <a:t>The Rebuilding Of The Temple</a:t>
            </a:r>
          </a:p>
        </p:txBody>
      </p:sp>
      <p:sp>
        <p:nvSpPr>
          <p:cNvPr id="3" name="Content Placeholder 2"/>
          <p:cNvSpPr>
            <a:spLocks noGrp="1"/>
          </p:cNvSpPr>
          <p:nvPr>
            <p:ph idx="1"/>
          </p:nvPr>
        </p:nvSpPr>
        <p:spPr>
          <a:xfrm>
            <a:off x="1259457" y="1466193"/>
            <a:ext cx="7689810" cy="4785926"/>
          </a:xfrm>
        </p:spPr>
        <p:txBody>
          <a:bodyPr>
            <a:spAutoFit/>
          </a:bodyPr>
          <a:lstStyle/>
          <a:p>
            <a:r>
              <a:rPr lang="en-US" sz="2800" dirty="0">
                <a:solidFill>
                  <a:schemeClr val="tx1"/>
                </a:solidFill>
              </a:rPr>
              <a:t>Haggai came 14 years later to stir the people up. </a:t>
            </a:r>
            <a:r>
              <a:rPr lang="en-US" sz="2400" dirty="0"/>
              <a:t>(</a:t>
            </a:r>
            <a:r>
              <a:rPr lang="en-US" sz="2400" b="1" dirty="0">
                <a:solidFill>
                  <a:srgbClr val="C00000"/>
                </a:solidFill>
              </a:rPr>
              <a:t>Haggai 2:1-9)</a:t>
            </a:r>
          </a:p>
          <a:p>
            <a:r>
              <a:rPr lang="en-US" sz="2800" dirty="0">
                <a:solidFill>
                  <a:schemeClr val="tx1"/>
                </a:solidFill>
              </a:rPr>
              <a:t>Work resumed but the people quickly became discouraged again.</a:t>
            </a:r>
            <a:endParaRPr lang="en-US" sz="2800" b="1" dirty="0">
              <a:solidFill>
                <a:schemeClr val="tx1"/>
              </a:solidFill>
            </a:endParaRPr>
          </a:p>
          <a:p>
            <a:r>
              <a:rPr lang="en-US" sz="2800" dirty="0">
                <a:solidFill>
                  <a:schemeClr val="tx1"/>
                </a:solidFill>
              </a:rPr>
              <a:t>Zechariah also prophesied during this time frame. </a:t>
            </a:r>
            <a:r>
              <a:rPr lang="en-US" sz="2400" dirty="0"/>
              <a:t>(</a:t>
            </a:r>
            <a:r>
              <a:rPr lang="en-US" sz="2400" b="1" dirty="0">
                <a:solidFill>
                  <a:srgbClr val="C00000"/>
                </a:solidFill>
              </a:rPr>
              <a:t>Zechariah 4:6-10)</a:t>
            </a:r>
          </a:p>
          <a:p>
            <a:r>
              <a:rPr lang="en-US" sz="2800" dirty="0">
                <a:solidFill>
                  <a:schemeClr val="tx1"/>
                </a:solidFill>
              </a:rPr>
              <a:t>So little done, </a:t>
            </a:r>
            <a:r>
              <a:rPr lang="en-US" sz="2800" b="1" dirty="0">
                <a:solidFill>
                  <a:schemeClr val="tx1"/>
                </a:solidFill>
              </a:rPr>
              <a:t>so much yet to accomplish </a:t>
            </a:r>
            <a:r>
              <a:rPr lang="en-US" sz="2800" dirty="0">
                <a:solidFill>
                  <a:schemeClr val="tx1"/>
                </a:solidFill>
              </a:rPr>
              <a:t>yet God promised </a:t>
            </a:r>
            <a:r>
              <a:rPr lang="en-US" sz="2800" i="1" dirty="0">
                <a:solidFill>
                  <a:schemeClr val="tx1"/>
                </a:solidFill>
              </a:rPr>
              <a:t>“</a:t>
            </a:r>
            <a:r>
              <a:rPr lang="en-US" sz="2800" b="1" i="1" dirty="0">
                <a:solidFill>
                  <a:schemeClr val="tx1"/>
                </a:solidFill>
              </a:rPr>
              <a:t>his hands will finish it</a:t>
            </a:r>
            <a:r>
              <a:rPr lang="en-US" sz="2800" i="1" dirty="0">
                <a:solidFill>
                  <a:schemeClr val="tx1"/>
                </a:solidFill>
              </a:rPr>
              <a:t>”</a:t>
            </a:r>
            <a:r>
              <a:rPr lang="en-US" sz="2800" dirty="0">
                <a:solidFill>
                  <a:schemeClr val="tx1"/>
                </a:solidFill>
              </a:rPr>
              <a:t> (verse 8) and </a:t>
            </a:r>
            <a:r>
              <a:rPr lang="en-US" sz="2800" b="1" dirty="0">
                <a:solidFill>
                  <a:schemeClr val="tx1"/>
                </a:solidFill>
              </a:rPr>
              <a:t>God then asked</a:t>
            </a:r>
            <a:r>
              <a:rPr lang="en-US" sz="2800" dirty="0">
                <a:solidFill>
                  <a:schemeClr val="tx1"/>
                </a:solidFill>
              </a:rPr>
              <a:t>, </a:t>
            </a:r>
            <a:r>
              <a:rPr lang="en-US" sz="2800" i="1" dirty="0">
                <a:solidFill>
                  <a:schemeClr val="tx1"/>
                </a:solidFill>
              </a:rPr>
              <a:t>“</a:t>
            </a:r>
            <a:r>
              <a:rPr lang="en-US" sz="2800" b="1" i="1" dirty="0">
                <a:solidFill>
                  <a:schemeClr val="tx1"/>
                </a:solidFill>
              </a:rPr>
              <a:t>For who has despised the day of small things?</a:t>
            </a:r>
            <a:r>
              <a:rPr lang="en-US" sz="2800" i="1" dirty="0">
                <a:solidFill>
                  <a:schemeClr val="tx1"/>
                </a:solidFill>
              </a:rPr>
              <a:t>”</a:t>
            </a:r>
          </a:p>
        </p:txBody>
      </p:sp>
    </p:spTree>
    <p:extLst>
      <p:ext uri="{BB962C8B-B14F-4D97-AF65-F5344CB8AC3E}">
        <p14:creationId xmlns:p14="http://schemas.microsoft.com/office/powerpoint/2010/main" val="263920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561" y="624110"/>
            <a:ext cx="7449240" cy="646331"/>
          </a:xfrm>
        </p:spPr>
        <p:txBody>
          <a:bodyPr>
            <a:spAutoFit/>
          </a:bodyPr>
          <a:lstStyle/>
          <a:p>
            <a:r>
              <a:rPr lang="en-US" b="1" dirty="0"/>
              <a:t>Big Things – Small Steps</a:t>
            </a:r>
          </a:p>
        </p:txBody>
      </p:sp>
      <p:sp>
        <p:nvSpPr>
          <p:cNvPr id="3" name="Content Placeholder 2"/>
          <p:cNvSpPr>
            <a:spLocks noGrp="1"/>
          </p:cNvSpPr>
          <p:nvPr>
            <p:ph idx="1"/>
          </p:nvPr>
        </p:nvSpPr>
        <p:spPr>
          <a:xfrm>
            <a:off x="852839" y="1271190"/>
            <a:ext cx="8215745" cy="5529719"/>
          </a:xfrm>
        </p:spPr>
        <p:txBody>
          <a:bodyPr>
            <a:spAutoFit/>
          </a:bodyPr>
          <a:lstStyle/>
          <a:p>
            <a:r>
              <a:rPr lang="en-US" sz="2800" dirty="0"/>
              <a:t>The temptation to ignore the small details, steps, and actions.</a:t>
            </a:r>
          </a:p>
          <a:p>
            <a:r>
              <a:rPr lang="en-US" sz="2800" dirty="0"/>
              <a:t>It’s how the church began. </a:t>
            </a:r>
            <a:r>
              <a:rPr lang="en-US" sz="2400" dirty="0"/>
              <a:t>(</a:t>
            </a:r>
            <a:r>
              <a:rPr lang="en-US" sz="2400" b="1" dirty="0">
                <a:solidFill>
                  <a:srgbClr val="C00000"/>
                </a:solidFill>
              </a:rPr>
              <a:t>Matthew 13:31-33)</a:t>
            </a:r>
            <a:endParaRPr lang="en-US" sz="2600" b="1" dirty="0">
              <a:solidFill>
                <a:srgbClr val="C00000"/>
              </a:solidFill>
            </a:endParaRPr>
          </a:p>
          <a:p>
            <a:r>
              <a:rPr lang="en-US" sz="2800" dirty="0"/>
              <a:t>God chooses to work through things and people the world overlooks and disdains.</a:t>
            </a:r>
            <a:br>
              <a:rPr lang="en-US" sz="2800" dirty="0"/>
            </a:br>
            <a:r>
              <a:rPr lang="en-US" sz="2400" dirty="0"/>
              <a:t>(</a:t>
            </a:r>
            <a:r>
              <a:rPr lang="en-US" sz="2400" b="1" dirty="0">
                <a:solidFill>
                  <a:srgbClr val="C00000"/>
                </a:solidFill>
              </a:rPr>
              <a:t>1 Corinthians 1:27-29; Hebrews 11:32-40; Acts 4:13; Acts 17:6; Isaiah 37:31-32)</a:t>
            </a:r>
          </a:p>
          <a:p>
            <a:r>
              <a:rPr lang="en-US" sz="2800" dirty="0"/>
              <a:t>It’s the </a:t>
            </a:r>
            <a:r>
              <a:rPr lang="en-US" sz="2800" b="1" dirty="0"/>
              <a:t>repetition</a:t>
            </a:r>
            <a:r>
              <a:rPr lang="en-US" sz="2800" dirty="0"/>
              <a:t> of </a:t>
            </a:r>
            <a:r>
              <a:rPr lang="en-US" sz="2800" b="1" dirty="0"/>
              <a:t>seemingly insignificant acts</a:t>
            </a:r>
            <a:r>
              <a:rPr lang="en-US" sz="2800" dirty="0"/>
              <a:t> that produce extraordinary results. </a:t>
            </a:r>
            <a:r>
              <a:rPr lang="en-US" sz="2400" b="1" dirty="0">
                <a:solidFill>
                  <a:srgbClr val="C00000"/>
                </a:solidFill>
              </a:rPr>
              <a:t>(Daniel 6:3, 10)</a:t>
            </a:r>
          </a:p>
          <a:p>
            <a:r>
              <a:rPr lang="en-US" sz="2800" b="1" dirty="0"/>
              <a:t>How good (and bad) habits are established!</a:t>
            </a:r>
            <a:r>
              <a:rPr lang="en-US" sz="2400" b="1" dirty="0">
                <a:solidFill>
                  <a:srgbClr val="C00000"/>
                </a:solidFill>
              </a:rPr>
              <a:t> (Acts 17:3; Hebrews 10:25)</a:t>
            </a:r>
            <a:endParaRPr lang="en-US" sz="2800" b="1" dirty="0">
              <a:solidFill>
                <a:srgbClr val="C00000"/>
              </a:solidFill>
            </a:endParaRPr>
          </a:p>
        </p:txBody>
      </p:sp>
    </p:spTree>
    <p:extLst>
      <p:ext uri="{BB962C8B-B14F-4D97-AF65-F5344CB8AC3E}">
        <p14:creationId xmlns:p14="http://schemas.microsoft.com/office/powerpoint/2010/main" val="183834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561" y="453318"/>
            <a:ext cx="7449240" cy="646331"/>
          </a:xfrm>
        </p:spPr>
        <p:txBody>
          <a:bodyPr>
            <a:spAutoFit/>
          </a:bodyPr>
          <a:lstStyle/>
          <a:p>
            <a:r>
              <a:rPr lang="en-US" b="1" dirty="0">
                <a:solidFill>
                  <a:schemeClr val="tx1"/>
                </a:solidFill>
              </a:rPr>
              <a:t>The</a:t>
            </a:r>
            <a:r>
              <a:rPr lang="en-US" dirty="0">
                <a:solidFill>
                  <a:schemeClr val="tx1"/>
                </a:solidFill>
              </a:rPr>
              <a:t> “</a:t>
            </a:r>
            <a:r>
              <a:rPr lang="en-US" b="1" dirty="0">
                <a:solidFill>
                  <a:schemeClr val="tx1"/>
                </a:solidFill>
              </a:rPr>
              <a:t>One-Coin</a:t>
            </a:r>
            <a:r>
              <a:rPr lang="en-US" dirty="0">
                <a:solidFill>
                  <a:schemeClr val="tx1"/>
                </a:solidFill>
              </a:rPr>
              <a:t>” </a:t>
            </a:r>
            <a:r>
              <a:rPr lang="en-US" b="1" dirty="0">
                <a:solidFill>
                  <a:schemeClr val="tx1"/>
                </a:solidFill>
              </a:rPr>
              <a:t>Argument</a:t>
            </a:r>
          </a:p>
        </p:txBody>
      </p:sp>
      <p:sp>
        <p:nvSpPr>
          <p:cNvPr id="3" name="Content Placeholder 2"/>
          <p:cNvSpPr>
            <a:spLocks noGrp="1"/>
          </p:cNvSpPr>
          <p:nvPr>
            <p:ph idx="1"/>
          </p:nvPr>
        </p:nvSpPr>
        <p:spPr>
          <a:xfrm>
            <a:off x="1185448" y="1418897"/>
            <a:ext cx="7779439" cy="5278368"/>
          </a:xfrm>
        </p:spPr>
        <p:txBody>
          <a:bodyPr>
            <a:spAutoFit/>
          </a:bodyPr>
          <a:lstStyle/>
          <a:p>
            <a:r>
              <a:rPr lang="en-US" sz="2400" dirty="0">
                <a:solidFill>
                  <a:schemeClr val="tx1"/>
                </a:solidFill>
              </a:rPr>
              <a:t>Giving someone one gold coin will not make them rich … but if done every day, eventually, the one coin would make them rich.</a:t>
            </a:r>
          </a:p>
          <a:p>
            <a:r>
              <a:rPr lang="en-US" sz="2400" dirty="0">
                <a:solidFill>
                  <a:schemeClr val="tx1"/>
                </a:solidFill>
              </a:rPr>
              <a:t>The point: </a:t>
            </a:r>
            <a:r>
              <a:rPr lang="en-US" sz="2400" b="1" dirty="0">
                <a:solidFill>
                  <a:schemeClr val="tx1"/>
                </a:solidFill>
              </a:rPr>
              <a:t>one instance of any action is almost meaningless</a:t>
            </a:r>
            <a:r>
              <a:rPr lang="en-US" sz="2400" dirty="0">
                <a:solidFill>
                  <a:schemeClr val="tx1"/>
                </a:solidFill>
              </a:rPr>
              <a:t>. Yet the sum of those actions is extremely meaningful.</a:t>
            </a:r>
          </a:p>
          <a:p>
            <a:r>
              <a:rPr lang="en-US" sz="2400" dirty="0">
                <a:solidFill>
                  <a:schemeClr val="tx1"/>
                </a:solidFill>
              </a:rPr>
              <a:t>Applied physically: skipping one day at the gym, eating one piece of cake, missing one day of school.</a:t>
            </a:r>
          </a:p>
          <a:p>
            <a:r>
              <a:rPr lang="en-US" sz="2400" b="1" dirty="0">
                <a:solidFill>
                  <a:schemeClr val="tx1"/>
                </a:solidFill>
              </a:rPr>
              <a:t>Applied spiritually</a:t>
            </a:r>
            <a:r>
              <a:rPr lang="en-US" sz="2400" dirty="0">
                <a:solidFill>
                  <a:schemeClr val="tx1"/>
                </a:solidFill>
              </a:rPr>
              <a:t>: reading God’s word, </a:t>
            </a:r>
            <a:r>
              <a:rPr lang="en-US" sz="2400" b="1" dirty="0">
                <a:solidFill>
                  <a:schemeClr val="tx1"/>
                </a:solidFill>
              </a:rPr>
              <a:t>praying</a:t>
            </a:r>
            <a:r>
              <a:rPr lang="en-US" sz="2400" dirty="0">
                <a:solidFill>
                  <a:schemeClr val="tx1"/>
                </a:solidFill>
              </a:rPr>
              <a:t>, </a:t>
            </a:r>
            <a:r>
              <a:rPr lang="en-US" sz="2400" b="1" dirty="0">
                <a:solidFill>
                  <a:schemeClr val="tx1"/>
                </a:solidFill>
              </a:rPr>
              <a:t>assembling</a:t>
            </a:r>
            <a:r>
              <a:rPr lang="en-US" sz="2400" dirty="0">
                <a:solidFill>
                  <a:schemeClr val="tx1"/>
                </a:solidFill>
              </a:rPr>
              <a:t> to </a:t>
            </a:r>
            <a:r>
              <a:rPr lang="en-US" sz="2400" b="1" dirty="0">
                <a:solidFill>
                  <a:schemeClr val="tx1"/>
                </a:solidFill>
              </a:rPr>
              <a:t>worship</a:t>
            </a:r>
            <a:r>
              <a:rPr lang="en-US" sz="2400" dirty="0">
                <a:solidFill>
                  <a:schemeClr val="tx1"/>
                </a:solidFill>
              </a:rPr>
              <a:t>, </a:t>
            </a:r>
            <a:r>
              <a:rPr lang="en-US" sz="2400" b="1" dirty="0">
                <a:solidFill>
                  <a:schemeClr val="tx1"/>
                </a:solidFill>
              </a:rPr>
              <a:t>visiting</a:t>
            </a:r>
            <a:r>
              <a:rPr lang="en-US" sz="2400" dirty="0">
                <a:solidFill>
                  <a:schemeClr val="tx1"/>
                </a:solidFill>
              </a:rPr>
              <a:t> the sick, etc., may seem insignificant but collectively means everything!</a:t>
            </a:r>
          </a:p>
        </p:txBody>
      </p:sp>
    </p:spTree>
    <p:extLst>
      <p:ext uri="{BB962C8B-B14F-4D97-AF65-F5344CB8AC3E}">
        <p14:creationId xmlns:p14="http://schemas.microsoft.com/office/powerpoint/2010/main" val="893912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755" y="1841933"/>
            <a:ext cx="6871385" cy="1938992"/>
          </a:xfrm>
        </p:spPr>
        <p:txBody>
          <a:bodyPr>
            <a:spAutoFit/>
          </a:bodyPr>
          <a:lstStyle/>
          <a:p>
            <a:pPr algn="ctr"/>
            <a:r>
              <a:rPr lang="en-US" sz="4000" b="1" dirty="0">
                <a:solidFill>
                  <a:schemeClr val="tx1"/>
                </a:solidFill>
              </a:rPr>
              <a:t>How Can We Ensure We Don’t Despise The Day Of Small Things?</a:t>
            </a:r>
          </a:p>
        </p:txBody>
      </p:sp>
    </p:spTree>
    <p:extLst>
      <p:ext uri="{BB962C8B-B14F-4D97-AF65-F5344CB8AC3E}">
        <p14:creationId xmlns:p14="http://schemas.microsoft.com/office/powerpoint/2010/main" val="268593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924" y="341302"/>
            <a:ext cx="7927942" cy="1323439"/>
          </a:xfrm>
        </p:spPr>
        <p:txBody>
          <a:bodyPr wrap="square">
            <a:spAutoFit/>
          </a:bodyPr>
          <a:lstStyle/>
          <a:p>
            <a:r>
              <a:rPr lang="en-US" sz="4000" b="1" dirty="0">
                <a:solidFill>
                  <a:schemeClr val="tx1"/>
                </a:solidFill>
              </a:rPr>
              <a:t>Value The Small Moments of Opportunity Every Day Provides</a:t>
            </a:r>
          </a:p>
        </p:txBody>
      </p:sp>
      <p:sp>
        <p:nvSpPr>
          <p:cNvPr id="3" name="Content Placeholder 2"/>
          <p:cNvSpPr>
            <a:spLocks noGrp="1"/>
          </p:cNvSpPr>
          <p:nvPr>
            <p:ph idx="1"/>
          </p:nvPr>
        </p:nvSpPr>
        <p:spPr>
          <a:xfrm>
            <a:off x="855841" y="2133600"/>
            <a:ext cx="7927942" cy="1882567"/>
          </a:xfrm>
        </p:spPr>
        <p:txBody>
          <a:bodyPr wrap="square">
            <a:spAutoFit/>
          </a:bodyPr>
          <a:lstStyle/>
          <a:p>
            <a:r>
              <a:rPr lang="en-US" sz="2800" b="1" dirty="0">
                <a:solidFill>
                  <a:schemeClr val="tx1"/>
                </a:solidFill>
              </a:rPr>
              <a:t>Consider Jesus and the Samaritan woman. </a:t>
            </a:r>
            <a:r>
              <a:rPr lang="en-US" sz="2400" dirty="0">
                <a:solidFill>
                  <a:schemeClr val="tx1"/>
                </a:solidFill>
              </a:rPr>
              <a:t>(John 4:7-14, 24-25, 28-29, 39-42)</a:t>
            </a:r>
            <a:endParaRPr lang="en-US" sz="2800" dirty="0">
              <a:solidFill>
                <a:schemeClr val="tx1"/>
              </a:solidFill>
            </a:endParaRPr>
          </a:p>
          <a:p>
            <a:r>
              <a:rPr lang="en-US" sz="2800" b="1" dirty="0">
                <a:solidFill>
                  <a:schemeClr val="tx1"/>
                </a:solidFill>
              </a:rPr>
              <a:t>What exactly does a</a:t>
            </a:r>
            <a:r>
              <a:rPr lang="en-US" sz="2800" i="1" dirty="0">
                <a:solidFill>
                  <a:schemeClr val="tx1"/>
                </a:solidFill>
              </a:rPr>
              <a:t> “</a:t>
            </a:r>
            <a:r>
              <a:rPr lang="en-US" sz="2800" b="1" i="1" dirty="0">
                <a:solidFill>
                  <a:schemeClr val="tx1"/>
                </a:solidFill>
              </a:rPr>
              <a:t>door</a:t>
            </a:r>
            <a:r>
              <a:rPr lang="en-US" sz="2800" i="1" dirty="0">
                <a:solidFill>
                  <a:schemeClr val="tx1"/>
                </a:solidFill>
              </a:rPr>
              <a:t>” </a:t>
            </a:r>
            <a:r>
              <a:rPr lang="en-US" sz="2800" b="1" dirty="0">
                <a:solidFill>
                  <a:schemeClr val="tx1"/>
                </a:solidFill>
              </a:rPr>
              <a:t>of opportunity</a:t>
            </a:r>
            <a:r>
              <a:rPr lang="en-US" sz="2800" dirty="0">
                <a:solidFill>
                  <a:schemeClr val="tx1"/>
                </a:solidFill>
              </a:rPr>
              <a:t> </a:t>
            </a:r>
            <a:r>
              <a:rPr lang="en-US" sz="2800" i="1" dirty="0">
                <a:solidFill>
                  <a:schemeClr val="tx1"/>
                </a:solidFill>
              </a:rPr>
              <a:t>“</a:t>
            </a:r>
            <a:r>
              <a:rPr lang="en-US" sz="2800" b="1" i="1" dirty="0">
                <a:solidFill>
                  <a:schemeClr val="tx1"/>
                </a:solidFill>
              </a:rPr>
              <a:t>for the word</a:t>
            </a:r>
            <a:r>
              <a:rPr lang="en-US" sz="2800" i="1" dirty="0">
                <a:solidFill>
                  <a:schemeClr val="tx1"/>
                </a:solidFill>
              </a:rPr>
              <a:t>”</a:t>
            </a:r>
            <a:r>
              <a:rPr lang="en-US" sz="2800" dirty="0">
                <a:solidFill>
                  <a:schemeClr val="tx1"/>
                </a:solidFill>
              </a:rPr>
              <a:t> </a:t>
            </a:r>
            <a:r>
              <a:rPr lang="en-US" sz="2800" b="1" dirty="0">
                <a:solidFill>
                  <a:schemeClr val="tx1"/>
                </a:solidFill>
              </a:rPr>
              <a:t>look like? </a:t>
            </a:r>
            <a:r>
              <a:rPr lang="en-US" sz="2400" dirty="0">
                <a:solidFill>
                  <a:schemeClr val="tx1"/>
                </a:solidFill>
              </a:rPr>
              <a:t>(Colossians 4:3-6)</a:t>
            </a:r>
            <a:endParaRPr lang="en-US" sz="2000" dirty="0">
              <a:solidFill>
                <a:schemeClr val="tx1"/>
              </a:solidFill>
            </a:endParaRPr>
          </a:p>
        </p:txBody>
      </p:sp>
    </p:spTree>
    <p:extLst>
      <p:ext uri="{BB962C8B-B14F-4D97-AF65-F5344CB8AC3E}">
        <p14:creationId xmlns:p14="http://schemas.microsoft.com/office/powerpoint/2010/main" val="3081081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323439"/>
          </a:xfrm>
        </p:spPr>
        <p:txBody>
          <a:bodyPr>
            <a:spAutoFit/>
          </a:bodyPr>
          <a:lstStyle/>
          <a:p>
            <a:r>
              <a:rPr lang="en-US" sz="4000" b="1" dirty="0">
                <a:solidFill>
                  <a:schemeClr val="tx1"/>
                </a:solidFill>
              </a:rPr>
              <a:t>Don’t Despise The Small Things of Prayer</a:t>
            </a:r>
          </a:p>
        </p:txBody>
      </p:sp>
      <p:sp>
        <p:nvSpPr>
          <p:cNvPr id="3" name="Content Placeholder 2"/>
          <p:cNvSpPr>
            <a:spLocks noGrp="1"/>
          </p:cNvSpPr>
          <p:nvPr>
            <p:ph idx="1"/>
          </p:nvPr>
        </p:nvSpPr>
        <p:spPr>
          <a:xfrm>
            <a:off x="1234911" y="2133600"/>
            <a:ext cx="7522590" cy="2811026"/>
          </a:xfrm>
        </p:spPr>
        <p:txBody>
          <a:bodyPr wrap="square">
            <a:spAutoFit/>
          </a:bodyPr>
          <a:lstStyle/>
          <a:p>
            <a:r>
              <a:rPr lang="en-US" sz="3200" b="1" dirty="0">
                <a:solidFill>
                  <a:schemeClr val="tx1"/>
                </a:solidFill>
              </a:rPr>
              <a:t>It can accomplish much. </a:t>
            </a:r>
          </a:p>
          <a:p>
            <a:r>
              <a:rPr lang="en-US" sz="3200" b="1" dirty="0">
                <a:solidFill>
                  <a:srgbClr val="C00000"/>
                </a:solidFill>
              </a:rPr>
              <a:t>James 5:16,</a:t>
            </a:r>
            <a:r>
              <a:rPr lang="en-US" sz="3200" b="1" dirty="0">
                <a:solidFill>
                  <a:schemeClr val="tx1"/>
                </a:solidFill>
              </a:rPr>
              <a:t> </a:t>
            </a:r>
            <a:r>
              <a:rPr lang="en-US" sz="3200" i="1" dirty="0">
                <a:solidFill>
                  <a:schemeClr val="tx1"/>
                </a:solidFill>
              </a:rPr>
              <a:t>“… effective prayers … accomplish much.”</a:t>
            </a:r>
          </a:p>
          <a:p>
            <a:r>
              <a:rPr lang="en-US" sz="3200" b="1" dirty="0">
                <a:solidFill>
                  <a:srgbClr val="C00000"/>
                </a:solidFill>
              </a:rPr>
              <a:t>Luke 11:5-13,</a:t>
            </a:r>
            <a:r>
              <a:rPr lang="en-US" sz="3200" b="1" dirty="0">
                <a:solidFill>
                  <a:schemeClr val="tx1"/>
                </a:solidFill>
              </a:rPr>
              <a:t> </a:t>
            </a:r>
            <a:r>
              <a:rPr lang="en-US" sz="3200" i="1" dirty="0">
                <a:solidFill>
                  <a:schemeClr val="tx1"/>
                </a:solidFill>
              </a:rPr>
              <a:t>“… he will … give him as much as he needs.”</a:t>
            </a:r>
          </a:p>
        </p:txBody>
      </p:sp>
    </p:spTree>
    <p:extLst>
      <p:ext uri="{BB962C8B-B14F-4D97-AF65-F5344CB8AC3E}">
        <p14:creationId xmlns:p14="http://schemas.microsoft.com/office/powerpoint/2010/main" val="9913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Don’t Despise The Small Acts Of Service</a:t>
            </a:r>
          </a:p>
        </p:txBody>
      </p:sp>
      <p:sp>
        <p:nvSpPr>
          <p:cNvPr id="3" name="Content Placeholder 2"/>
          <p:cNvSpPr>
            <a:spLocks noGrp="1"/>
          </p:cNvSpPr>
          <p:nvPr>
            <p:ph idx="1"/>
          </p:nvPr>
        </p:nvSpPr>
        <p:spPr>
          <a:xfrm>
            <a:off x="1942415" y="1945061"/>
            <a:ext cx="6591985" cy="4724400"/>
          </a:xfrm>
        </p:spPr>
        <p:txBody>
          <a:bodyPr wrap="square">
            <a:spAutoFit/>
          </a:bodyPr>
          <a:lstStyle/>
          <a:p>
            <a:r>
              <a:rPr lang="en-US" sz="2400" dirty="0"/>
              <a:t>Every part is needed, every act of service critical.</a:t>
            </a:r>
          </a:p>
          <a:p>
            <a:r>
              <a:rPr lang="en-US" sz="2400" b="1" dirty="0">
                <a:solidFill>
                  <a:srgbClr val="C00000"/>
                </a:solidFill>
              </a:rPr>
              <a:t>Ephesians 4:11-12, </a:t>
            </a:r>
            <a:r>
              <a:rPr lang="en-US" sz="2400" i="1" dirty="0">
                <a:solidFill>
                  <a:schemeClr val="tx1"/>
                </a:solidFill>
              </a:rPr>
              <a:t>“… for the equipping of the saints for the work of service to the building up of the body of Christ.”</a:t>
            </a:r>
          </a:p>
          <a:p>
            <a:r>
              <a:rPr lang="en-US" sz="2400" b="1" dirty="0">
                <a:solidFill>
                  <a:srgbClr val="C00000"/>
                </a:solidFill>
              </a:rPr>
              <a:t>1 Corinthians 12:22-23, </a:t>
            </a:r>
            <a:r>
              <a:rPr lang="en-US" sz="2400" i="1" dirty="0">
                <a:solidFill>
                  <a:schemeClr val="tx1"/>
                </a:solidFill>
              </a:rPr>
              <a:t>“… on these we bestow more abundant honor …”</a:t>
            </a:r>
          </a:p>
          <a:p>
            <a:pPr marL="342900" lvl="1" indent="-342900"/>
            <a:r>
              <a:rPr lang="en-US" sz="2400" dirty="0"/>
              <a:t>Acts of service anyone can do … – </a:t>
            </a:r>
            <a:r>
              <a:rPr lang="en-US" sz="2400" b="1" dirty="0">
                <a:solidFill>
                  <a:srgbClr val="C00000"/>
                </a:solidFill>
              </a:rPr>
              <a:t>Matthew 10:40-42; John 13:5ff</a:t>
            </a:r>
          </a:p>
          <a:p>
            <a:r>
              <a:rPr lang="en-US" sz="2400" dirty="0"/>
              <a:t>That matter to others and ourselves, </a:t>
            </a:r>
            <a:r>
              <a:rPr lang="en-US" sz="2400" b="1" dirty="0">
                <a:solidFill>
                  <a:srgbClr val="C00000"/>
                </a:solidFill>
              </a:rPr>
              <a:t>Matthew 25:31ff</a:t>
            </a:r>
          </a:p>
        </p:txBody>
      </p:sp>
    </p:spTree>
    <p:extLst>
      <p:ext uri="{BB962C8B-B14F-4D97-AF65-F5344CB8AC3E}">
        <p14:creationId xmlns:p14="http://schemas.microsoft.com/office/powerpoint/2010/main" val="231209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9169</TotalTime>
  <Words>3443</Words>
  <Application>Microsoft Office PowerPoint</Application>
  <PresentationFormat>On-screen Show (4:3)</PresentationFormat>
  <Paragraphs>209</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Wisp</vt:lpstr>
      <vt:lpstr>The Day Of Small Things  Discipleship and influence is in the small things …</vt:lpstr>
      <vt:lpstr>The Rebuilding Of The Temple</vt:lpstr>
      <vt:lpstr>The Rebuilding Of The Temple</vt:lpstr>
      <vt:lpstr>Big Things – Small Steps</vt:lpstr>
      <vt:lpstr>The “One-Coin” Argument</vt:lpstr>
      <vt:lpstr>How Can We Ensure We Don’t Despise The Day Of Small Things?</vt:lpstr>
      <vt:lpstr>Value The Small Moments of Opportunity Every Day Provides</vt:lpstr>
      <vt:lpstr>Don’t Despise The Small Things of Prayer</vt:lpstr>
      <vt:lpstr>Don’t Despise The Small Acts Of Service</vt:lpstr>
      <vt:lpstr>Don’t Despise The Small Things Like Reading God’s Word</vt:lpstr>
      <vt:lpstr>Don’t Despise The Small Things Of Daily Sacrifice and Denial</vt:lpstr>
      <vt:lpstr>Don’t Despise The Small Things Of Fulfilling Our Roles Within The Family</vt:lpstr>
      <vt:lpstr>Don’t Despise The Small Things Of Making The Most Of Our Time and Blessings</vt:lpstr>
      <vt:lpstr>Don’t Despise The Small Things Of Our Opportunities To Make Things Right With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Simmons</dc:creator>
  <cp:lastModifiedBy>Richard Lidh</cp:lastModifiedBy>
  <cp:revision>35</cp:revision>
  <cp:lastPrinted>2022-10-28T16:41:40Z</cp:lastPrinted>
  <dcterms:created xsi:type="dcterms:W3CDTF">2015-12-27T00:52:14Z</dcterms:created>
  <dcterms:modified xsi:type="dcterms:W3CDTF">2022-10-28T16:42:07Z</dcterms:modified>
</cp:coreProperties>
</file>